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1"/>
  </p:notesMasterIdLst>
  <p:sldIdLst>
    <p:sldId id="324" r:id="rId2"/>
    <p:sldId id="257" r:id="rId3"/>
    <p:sldId id="427" r:id="rId4"/>
    <p:sldId id="258" r:id="rId5"/>
    <p:sldId id="259" r:id="rId6"/>
    <p:sldId id="260" r:id="rId7"/>
    <p:sldId id="261" r:id="rId8"/>
    <p:sldId id="423"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4" r:id="rId31"/>
    <p:sldId id="285" r:id="rId32"/>
    <p:sldId id="286" r:id="rId33"/>
    <p:sldId id="287" r:id="rId34"/>
    <p:sldId id="424" r:id="rId35"/>
    <p:sldId id="288" r:id="rId36"/>
    <p:sldId id="289" r:id="rId37"/>
    <p:sldId id="290" r:id="rId38"/>
    <p:sldId id="291" r:id="rId39"/>
    <p:sldId id="425" r:id="rId40"/>
    <p:sldId id="293" r:id="rId41"/>
    <p:sldId id="294" r:id="rId42"/>
    <p:sldId id="295" r:id="rId43"/>
    <p:sldId id="296" r:id="rId44"/>
    <p:sldId id="297" r:id="rId45"/>
    <p:sldId id="298" r:id="rId46"/>
    <p:sldId id="299" r:id="rId47"/>
    <p:sldId id="300" r:id="rId48"/>
    <p:sldId id="301" r:id="rId49"/>
    <p:sldId id="302" r:id="rId50"/>
    <p:sldId id="303" r:id="rId51"/>
    <p:sldId id="305" r:id="rId52"/>
    <p:sldId id="304" r:id="rId53"/>
    <p:sldId id="325" r:id="rId54"/>
    <p:sldId id="306" r:id="rId55"/>
    <p:sldId id="308" r:id="rId56"/>
    <p:sldId id="309" r:id="rId57"/>
    <p:sldId id="310" r:id="rId58"/>
    <p:sldId id="311" r:id="rId59"/>
    <p:sldId id="312" r:id="rId60"/>
    <p:sldId id="313" r:id="rId61"/>
    <p:sldId id="314" r:id="rId62"/>
    <p:sldId id="315" r:id="rId63"/>
    <p:sldId id="316" r:id="rId64"/>
    <p:sldId id="318" r:id="rId65"/>
    <p:sldId id="319" r:id="rId66"/>
    <p:sldId id="320" r:id="rId67"/>
    <p:sldId id="321" r:id="rId68"/>
    <p:sldId id="322" r:id="rId69"/>
    <p:sldId id="323" r:id="rId7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lvl1pPr>
    <a:lvl2pPr marL="0" marR="0" indent="4572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lvl2pPr>
    <a:lvl3pPr marL="0" marR="0" indent="9144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lvl3pPr>
    <a:lvl4pPr marL="0" marR="0" indent="13716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lvl4pPr>
    <a:lvl5pPr marL="0" marR="0" indent="18288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lvl5pPr>
    <a:lvl6pPr marL="0" marR="0" indent="22860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lvl6pPr>
    <a:lvl7pPr marL="0" marR="0" indent="27432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lvl7pPr>
    <a:lvl8pPr marL="0" marR="0" indent="32004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lvl8pPr>
    <a:lvl9pPr marL="0" marR="0" indent="365760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798"/>
    <a:srgbClr val="B99F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38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4934945"/>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lovenia.info/?faq=191"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slovenia.info/en/Kako-potovati.htm?kako_potovati=0&amp;lng=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Razdalje</a:t>
            </a:r>
          </a:p>
        </p:txBody>
      </p:sp>
    </p:spTree>
    <p:extLst>
      <p:ext uri="{BB962C8B-B14F-4D97-AF65-F5344CB8AC3E}">
        <p14:creationId xmlns:p14="http://schemas.microsoft.com/office/powerpoint/2010/main" val="1533402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pPr>
              <a:defRPr>
                <a:solidFill>
                  <a:srgbClr val="808080"/>
                </a:solidFill>
              </a:defRPr>
            </a:pPr>
            <a:r>
              <a:t>Presidential Suite offers luxury accommodation with magnificent views of Triple Bridges. The 80 square meter suite features large living room with comfort sitting area, master bedroom and two of them also additional sleeping area.</a:t>
            </a:r>
          </a:p>
          <a:p>
            <a:pPr>
              <a:defRPr b="1">
                <a:solidFill>
                  <a:srgbClr val="808080"/>
                </a:solidFill>
              </a:defRPr>
            </a:pPr>
            <a:r>
              <a:t>Suite amenities</a:t>
            </a:r>
          </a:p>
          <a:p>
            <a:pPr marL="285750" indent="-285750">
              <a:buSzPct val="100000"/>
              <a:buChar char="-"/>
              <a:defRPr>
                <a:solidFill>
                  <a:srgbClr val="808080"/>
                </a:solidFill>
              </a:defRPr>
            </a:pPr>
            <a:r>
              <a:t>high speed wireless internet access, </a:t>
            </a:r>
          </a:p>
          <a:p>
            <a:pPr marL="285750" indent="-285750">
              <a:buSzPct val="100000"/>
              <a:buChar char="-"/>
              <a:defRPr>
                <a:solidFill>
                  <a:srgbClr val="808080"/>
                </a:solidFill>
              </a:defRPr>
            </a:pPr>
            <a:r>
              <a:t>flat screen TV with international channels,</a:t>
            </a:r>
          </a:p>
          <a:p>
            <a:pPr marL="285750" indent="-285750">
              <a:buSzPct val="100000"/>
              <a:buChar char="-"/>
              <a:defRPr>
                <a:solidFill>
                  <a:srgbClr val="808080"/>
                </a:solidFill>
              </a:defRPr>
            </a:pPr>
            <a:r>
              <a:t>comfortable arm chairs and sofas, </a:t>
            </a:r>
          </a:p>
          <a:p>
            <a:pPr marL="285750" indent="-285750">
              <a:buSzPct val="100000"/>
              <a:buChar char="-"/>
              <a:defRPr>
                <a:solidFill>
                  <a:srgbClr val="808080"/>
                </a:solidFill>
              </a:defRPr>
            </a:pPr>
            <a:r>
              <a:t>spacious working area.</a:t>
            </a:r>
          </a:p>
        </p:txBody>
      </p:sp>
    </p:spTree>
    <p:extLst>
      <p:ext uri="{BB962C8B-B14F-4D97-AF65-F5344CB8AC3E}">
        <p14:creationId xmlns:p14="http://schemas.microsoft.com/office/powerpoint/2010/main" val="627881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p>
            <a:pPr>
              <a:defRPr>
                <a:solidFill>
                  <a:srgbClr val="808080"/>
                </a:solidFill>
              </a:defRPr>
            </a:pPr>
            <a:r>
              <a:t>ROOM AMENITIES</a:t>
            </a:r>
          </a:p>
          <a:p>
            <a:pPr>
              <a:defRPr b="1"/>
            </a:pPr>
            <a:r>
              <a:t>Premier Doubles</a:t>
            </a:r>
            <a:r>
              <a:rPr b="0"/>
              <a:t> (20.6 m² / 222 sqft) ) are the newly renovated rooms of Hotel Lev with an open-space design, transparent glass instead of bathroom walls, as well as smooth and soft colours, ensuring guests a relaxed and trendy stay.</a:t>
            </a:r>
          </a:p>
        </p:txBody>
      </p:sp>
    </p:spTree>
    <p:extLst>
      <p:ext uri="{BB962C8B-B14F-4D97-AF65-F5344CB8AC3E}">
        <p14:creationId xmlns:p14="http://schemas.microsoft.com/office/powerpoint/2010/main" val="2079380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pPr>
              <a:defRPr>
                <a:solidFill>
                  <a:srgbClr val="808080"/>
                </a:solidFill>
              </a:defRPr>
            </a:pPr>
            <a:r>
              <a:t>ROOM AMENITIES</a:t>
            </a:r>
          </a:p>
          <a:p>
            <a:r>
              <a:t>Contemporary-design rooms with a double bed are furnished with charming bathrooms with a raindrop shower, select Prija bathroom cosmetics, laptop-sized safes, soft lounge seating by the windows, Wi-Fi and flat-screen TVs.</a:t>
            </a:r>
          </a:p>
        </p:txBody>
      </p:sp>
    </p:spTree>
    <p:extLst>
      <p:ext uri="{BB962C8B-B14F-4D97-AF65-F5344CB8AC3E}">
        <p14:creationId xmlns:p14="http://schemas.microsoft.com/office/powerpoint/2010/main" val="1381863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pPr>
              <a:defRPr>
                <a:solidFill>
                  <a:srgbClr val="808080"/>
                </a:solidFill>
              </a:defRPr>
            </a:pPr>
            <a:r>
              <a:t>ROOM AMENITIES</a:t>
            </a:r>
          </a:p>
          <a:p>
            <a:pPr>
              <a:defRPr>
                <a:solidFill>
                  <a:srgbClr val="808080"/>
                </a:solidFill>
              </a:defRPr>
            </a:pPr>
            <a:r>
              <a:t>Modern furnished rooms feature a queen size bed, large working area with ergonomic chair, black out panel curtains, LCD screen and high speed internet.</a:t>
            </a:r>
          </a:p>
        </p:txBody>
      </p:sp>
    </p:spTree>
    <p:extLst>
      <p:ext uri="{BB962C8B-B14F-4D97-AF65-F5344CB8AC3E}">
        <p14:creationId xmlns:p14="http://schemas.microsoft.com/office/powerpoint/2010/main" val="2668027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a:spLocks noGrp="1" noRot="1" noChangeAspect="1"/>
          </p:cNvSpPr>
          <p:nvPr>
            <p:ph type="sldImg"/>
          </p:nvPr>
        </p:nvSpPr>
        <p:spPr>
          <a:prstGeom prst="rect">
            <a:avLst/>
          </a:prstGeom>
        </p:spPr>
        <p:txBody>
          <a:bodyPr/>
          <a:lstStyle/>
          <a:p>
            <a:endParaRPr/>
          </a:p>
        </p:txBody>
      </p:sp>
      <p:sp>
        <p:nvSpPr>
          <p:cNvPr id="590" name="Shape 590"/>
          <p:cNvSpPr>
            <a:spLocks noGrp="1"/>
          </p:cNvSpPr>
          <p:nvPr>
            <p:ph type="body" sz="quarter" idx="1"/>
          </p:nvPr>
        </p:nvSpPr>
        <p:spPr>
          <a:prstGeom prst="rect">
            <a:avLst/>
          </a:prstGeom>
        </p:spPr>
        <p:txBody>
          <a:bodyPr/>
          <a:lstStyle/>
          <a:p>
            <a:pPr>
              <a:defRPr>
                <a:solidFill>
                  <a:srgbClr val="808080"/>
                </a:solidFill>
              </a:defRPr>
            </a:pPr>
            <a:r>
              <a:t>ROOM AMENITIES</a:t>
            </a:r>
          </a:p>
          <a:p>
            <a:pPr>
              <a:defRPr>
                <a:solidFill>
                  <a:srgbClr val="808080"/>
                </a:solidFill>
              </a:defRPr>
            </a:pPr>
            <a:r>
              <a:t>Rooms feature a separate sitting area and comfortable working area, LCD television and high speed internet connection.</a:t>
            </a:r>
          </a:p>
        </p:txBody>
      </p:sp>
    </p:spTree>
    <p:extLst>
      <p:ext uri="{BB962C8B-B14F-4D97-AF65-F5344CB8AC3E}">
        <p14:creationId xmlns:p14="http://schemas.microsoft.com/office/powerpoint/2010/main" val="2224205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pPr>
              <a:defRPr>
                <a:solidFill>
                  <a:srgbClr val="808080"/>
                </a:solidFill>
              </a:defRPr>
            </a:pPr>
            <a:r>
              <a:t>ROOM AMENITIES</a:t>
            </a:r>
          </a:p>
          <a:p>
            <a:pPr>
              <a:defRPr>
                <a:solidFill>
                  <a:srgbClr val="808080"/>
                </a:solidFill>
              </a:defRPr>
            </a:pPr>
            <a:r>
              <a:t>Executive suite feature a separate sitting area, king bed accommodation, comfortable working area with ergonomic chair, black out panel curtains, LCD screen and high speed internet.</a:t>
            </a:r>
          </a:p>
        </p:txBody>
      </p:sp>
    </p:spTree>
    <p:extLst>
      <p:ext uri="{BB962C8B-B14F-4D97-AF65-F5344CB8AC3E}">
        <p14:creationId xmlns:p14="http://schemas.microsoft.com/office/powerpoint/2010/main" val="3912825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pPr>
              <a:defRPr>
                <a:solidFill>
                  <a:srgbClr val="808080"/>
                </a:solidFill>
              </a:defRPr>
            </a:pPr>
            <a:r>
              <a:t>ROOM AMENITIES</a:t>
            </a:r>
          </a:p>
          <a:p>
            <a:pPr>
              <a:defRPr>
                <a:solidFill>
                  <a:srgbClr val="808080"/>
                </a:solidFill>
              </a:defRPr>
            </a:pPr>
            <a:r>
              <a:t>Executive suite feature a separate sitting area, king bed accommodation, comfortable working area with ergonomic chair, black out panel curtains, LCD screen and high speed internet.</a:t>
            </a:r>
          </a:p>
        </p:txBody>
      </p:sp>
    </p:spTree>
    <p:extLst>
      <p:ext uri="{BB962C8B-B14F-4D97-AF65-F5344CB8AC3E}">
        <p14:creationId xmlns:p14="http://schemas.microsoft.com/office/powerpoint/2010/main" val="373473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Travelling by car around Slovenia is very straightforward, with the roads clearly and well signposted. Some local roads can get a little narrow and winding, but for all that they are pleasant and interesting. There are plenty of petrol stations. And if you want to get to the other end of the country in a hurry, you can take the motorways, for which </a:t>
            </a:r>
            <a:r>
              <a:rPr u="sng">
                <a:solidFill>
                  <a:srgbClr val="0000FF"/>
                </a:solidFill>
                <a:uFill>
                  <a:solidFill>
                    <a:srgbClr val="0000FF"/>
                  </a:solidFill>
                </a:uFill>
                <a:hlinkClick r:id="rId3"/>
              </a:rPr>
              <a:t>you need a vignette</a:t>
            </a:r>
            <a:r>
              <a:t>.</a:t>
            </a:r>
          </a:p>
          <a:p>
            <a:endParaRPr/>
          </a:p>
          <a:p>
            <a:r>
              <a:t>Slovenia lies in central Europe, and borders Italy, Austria, Croatia and Hungary. It is just a few hours’ travel from Venice or Vienna. Slovenia is easy to reach from neighbouring countries, with good road and rail links, and daily flights from numerous European cities. As a maritime nation, Slovenia can also be reached by sea. </a:t>
            </a:r>
            <a:br/>
            <a:r>
              <a:t/>
            </a:r>
            <a:br/>
            <a:r>
              <a:t>How to get to Slovenia by all the different means of transport is described in detail </a:t>
            </a:r>
            <a:r>
              <a:rPr u="sng">
                <a:solidFill>
                  <a:srgbClr val="0000FF"/>
                </a:solidFill>
                <a:uFill>
                  <a:solidFill>
                    <a:srgbClr val="0000FF"/>
                  </a:solidFill>
                </a:uFill>
                <a:hlinkClick r:id="rId4"/>
              </a:rPr>
              <a:t>in individual columns</a:t>
            </a:r>
            <a:r>
              <a:t>. Some basic information is given here. </a:t>
            </a:r>
            <a:br/>
            <a:endParaRPr/>
          </a:p>
        </p:txBody>
      </p:sp>
    </p:spTree>
    <p:extLst>
      <p:ext uri="{BB962C8B-B14F-4D97-AF65-F5344CB8AC3E}">
        <p14:creationId xmlns:p14="http://schemas.microsoft.com/office/powerpoint/2010/main" val="189475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Razdalje</a:t>
            </a:r>
          </a:p>
        </p:txBody>
      </p:sp>
    </p:spTree>
    <p:extLst>
      <p:ext uri="{BB962C8B-B14F-4D97-AF65-F5344CB8AC3E}">
        <p14:creationId xmlns:p14="http://schemas.microsoft.com/office/powerpoint/2010/main" val="1955219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Razdalje</a:t>
            </a:r>
          </a:p>
        </p:txBody>
      </p:sp>
    </p:spTree>
    <p:extLst>
      <p:ext uri="{BB962C8B-B14F-4D97-AF65-F5344CB8AC3E}">
        <p14:creationId xmlns:p14="http://schemas.microsoft.com/office/powerpoint/2010/main" val="3377599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Ljubljana attractions</a:t>
            </a:r>
          </a:p>
        </p:txBody>
      </p:sp>
    </p:spTree>
    <p:extLst>
      <p:ext uri="{BB962C8B-B14F-4D97-AF65-F5344CB8AC3E}">
        <p14:creationId xmlns:p14="http://schemas.microsoft.com/office/powerpoint/2010/main" val="2713352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a:defRPr>
                <a:solidFill>
                  <a:srgbClr val="808080"/>
                </a:solidFill>
              </a:defRPr>
            </a:pPr>
            <a:r>
              <a:t>ROOM AMENITIES</a:t>
            </a:r>
          </a:p>
          <a:p>
            <a:pPr>
              <a:defRPr>
                <a:solidFill>
                  <a:srgbClr val="808080"/>
                </a:solidFill>
              </a:defRPr>
            </a:pPr>
            <a:r>
              <a:t>COMFORT QUEEN</a:t>
            </a:r>
          </a:p>
          <a:p>
            <a:pPr>
              <a:defRPr>
                <a:solidFill>
                  <a:srgbClr val="808080"/>
                </a:solidFill>
              </a:defRPr>
            </a:pPr>
            <a:r>
              <a:t>Rooms feature a full bed, comfortable working space, flat screen TV with international channels and WIFI.</a:t>
            </a:r>
          </a:p>
          <a:p>
            <a:pPr>
              <a:defRPr>
                <a:solidFill>
                  <a:srgbClr val="808080"/>
                </a:solidFill>
              </a:defRPr>
            </a:pPr>
            <a:endParaRPr/>
          </a:p>
          <a:p>
            <a:pPr>
              <a:defRPr>
                <a:solidFill>
                  <a:srgbClr val="808080"/>
                </a:solidFill>
              </a:defRPr>
            </a:pPr>
            <a:endParaRPr/>
          </a:p>
          <a:p>
            <a:pPr>
              <a:defRPr>
                <a:solidFill>
                  <a:srgbClr val="808080"/>
                </a:solidFill>
              </a:defRPr>
            </a:pPr>
            <a:endParaRPr/>
          </a:p>
          <a:p>
            <a:pPr>
              <a:defRPr>
                <a:solidFill>
                  <a:srgbClr val="808080"/>
                </a:solidFill>
              </a:defRPr>
            </a:pPr>
            <a:r>
              <a:t>COMFORT DOUBLE</a:t>
            </a:r>
          </a:p>
          <a:p>
            <a:pPr>
              <a:defRPr>
                <a:solidFill>
                  <a:srgbClr val="808080"/>
                </a:solidFill>
              </a:defRPr>
            </a:pPr>
            <a:r>
              <a:t>Those on higher floors offer a balcony with beautiful view over Ljubljana castle or Alps. Rooms feature a king or twin bedding, comfortable working space, flat screen TV with international channels and WIFI.</a:t>
            </a:r>
          </a:p>
          <a:p>
            <a:pPr>
              <a:defRPr>
                <a:solidFill>
                  <a:srgbClr val="808080"/>
                </a:solidFill>
              </a:defRPr>
            </a:pPr>
            <a:endParaRPr/>
          </a:p>
        </p:txBody>
      </p:sp>
    </p:spTree>
    <p:extLst>
      <p:ext uri="{BB962C8B-B14F-4D97-AF65-F5344CB8AC3E}">
        <p14:creationId xmlns:p14="http://schemas.microsoft.com/office/powerpoint/2010/main" val="114961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a:defRPr>
                <a:solidFill>
                  <a:srgbClr val="808080"/>
                </a:solidFill>
              </a:defRPr>
            </a:pPr>
            <a:r>
              <a:t>ROOM AMENITIES</a:t>
            </a:r>
          </a:p>
          <a:p>
            <a:pPr>
              <a:defRPr>
                <a:solidFill>
                  <a:srgbClr val="808080"/>
                </a:solidFill>
              </a:defRPr>
            </a:pPr>
            <a:endParaRPr/>
          </a:p>
          <a:p>
            <a:pPr>
              <a:defRPr>
                <a:solidFill>
                  <a:srgbClr val="808080"/>
                </a:solidFill>
              </a:defRPr>
            </a:pPr>
            <a:r>
              <a:t>DELUXE DOUBLE</a:t>
            </a:r>
          </a:p>
          <a:p>
            <a:pPr>
              <a:defRPr>
                <a:solidFill>
                  <a:srgbClr val="808080"/>
                </a:solidFill>
              </a:defRPr>
            </a:pPr>
            <a:r>
              <a:t>These rooms have elegant furnishing, comfortable working space, flat screen TV with international channels and WIFI.</a:t>
            </a:r>
            <a:endParaRPr sz="1400"/>
          </a:p>
          <a:p>
            <a:pPr>
              <a:defRPr sz="1400">
                <a:solidFill>
                  <a:srgbClr val="808080"/>
                </a:solidFill>
              </a:defRPr>
            </a:pPr>
            <a:endParaRPr sz="1400"/>
          </a:p>
          <a:p>
            <a:pPr>
              <a:defRPr sz="1400">
                <a:solidFill>
                  <a:srgbClr val="808080"/>
                </a:solidFill>
              </a:defRPr>
            </a:pPr>
            <a:endParaRPr sz="1400"/>
          </a:p>
        </p:txBody>
      </p:sp>
    </p:spTree>
    <p:extLst>
      <p:ext uri="{BB962C8B-B14F-4D97-AF65-F5344CB8AC3E}">
        <p14:creationId xmlns:p14="http://schemas.microsoft.com/office/powerpoint/2010/main" val="349312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pPr>
              <a:defRPr>
                <a:solidFill>
                  <a:srgbClr val="808080"/>
                </a:solidFill>
              </a:defRPr>
            </a:pPr>
            <a:r>
              <a:t>STUDIO AMENITIES</a:t>
            </a:r>
          </a:p>
          <a:p>
            <a:pPr>
              <a:defRPr>
                <a:solidFill>
                  <a:srgbClr val="808080"/>
                </a:solidFill>
              </a:defRPr>
            </a:pPr>
            <a:r>
              <a:t>These apartments feature a little kitchenette, living room with working area, bedroom with double bed and private bathroom. All studios are offering flat screen TV with international channels and WIFI.</a:t>
            </a:r>
          </a:p>
        </p:txBody>
      </p:sp>
    </p:spTree>
    <p:extLst>
      <p:ext uri="{BB962C8B-B14F-4D97-AF65-F5344CB8AC3E}">
        <p14:creationId xmlns:p14="http://schemas.microsoft.com/office/powerpoint/2010/main" val="291114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pPr>
              <a:defRPr>
                <a:solidFill>
                  <a:srgbClr val="808080"/>
                </a:solidFill>
              </a:defRPr>
            </a:pPr>
            <a:r>
              <a:t>SPACIOUS DELUXE ONE BEDROOM SUITE with king or 2 queen bed accommodation features a separate living room and sleeping bedroom. Suite has an elegant sitting area with comfortable arm chairs and sofas, spacious working space, flat screen TV with international channels and WIFI.</a:t>
            </a:r>
          </a:p>
          <a:p>
            <a:pPr>
              <a:defRPr sz="1400">
                <a:solidFill>
                  <a:srgbClr val="808080"/>
                </a:solidFill>
              </a:defRPr>
            </a:pPr>
            <a:endParaRPr/>
          </a:p>
          <a:p>
            <a:pPr>
              <a:defRPr>
                <a:solidFill>
                  <a:srgbClr val="808080"/>
                </a:solidFill>
              </a:defRPr>
            </a:pPr>
            <a:r>
              <a:t>DELUXE FAMILY TWO BEDROOM</a:t>
            </a:r>
          </a:p>
          <a:p>
            <a:pPr>
              <a:defRPr>
                <a:solidFill>
                  <a:srgbClr val="808080"/>
                </a:solidFill>
              </a:defRPr>
            </a:pPr>
            <a:r>
              <a:t>with twin bedding and converted sofa is perfect accommodation for the family. It features comfortable working space, flat screen TV with international channels and WIFI.</a:t>
            </a:r>
          </a:p>
        </p:txBody>
      </p:sp>
    </p:spTree>
    <p:extLst>
      <p:ext uri="{BB962C8B-B14F-4D97-AF65-F5344CB8AC3E}">
        <p14:creationId xmlns:p14="http://schemas.microsoft.com/office/powerpoint/2010/main" val="2819025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Naslovni diapozitiv">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lvl1pPr>
              <a:lnSpc>
                <a:spcPct val="100000"/>
              </a:lnSpc>
              <a:defRPr sz="4400">
                <a:solidFill>
                  <a:srgbClr val="000000"/>
                </a:solidFill>
                <a:latin typeface="+mn-lt"/>
                <a:ea typeface="+mn-ea"/>
                <a:cs typeface="+mn-cs"/>
                <a:sym typeface="Calibri"/>
              </a:defRPr>
            </a:lvl1p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sz="3200">
                <a:solidFill>
                  <a:srgbClr val="888888"/>
                </a:solidFill>
                <a:latin typeface="+mn-lt"/>
                <a:ea typeface="+mn-ea"/>
                <a:cs typeface="+mn-cs"/>
                <a:sym typeface="Calibri"/>
              </a:defRPr>
            </a:lvl1pPr>
            <a:lvl2pPr marL="0" indent="457200" algn="ctr">
              <a:buSzTx/>
              <a:buFontTx/>
              <a:buNone/>
              <a:defRPr sz="3200">
                <a:solidFill>
                  <a:srgbClr val="888888"/>
                </a:solidFill>
                <a:latin typeface="+mn-lt"/>
                <a:ea typeface="+mn-ea"/>
                <a:cs typeface="+mn-cs"/>
                <a:sym typeface="Calibri"/>
              </a:defRPr>
            </a:lvl2pPr>
            <a:lvl3pPr marL="0" indent="914400" algn="ctr">
              <a:buSzTx/>
              <a:buFontTx/>
              <a:buNone/>
              <a:defRPr sz="3200">
                <a:solidFill>
                  <a:srgbClr val="888888"/>
                </a:solidFill>
                <a:latin typeface="+mn-lt"/>
                <a:ea typeface="+mn-ea"/>
                <a:cs typeface="+mn-cs"/>
                <a:sym typeface="Calibri"/>
              </a:defRPr>
            </a:lvl3pPr>
            <a:lvl4pPr marL="0" indent="1371600" algn="ctr">
              <a:buSzTx/>
              <a:buFontTx/>
              <a:buNone/>
              <a:defRPr sz="3200">
                <a:solidFill>
                  <a:srgbClr val="888888"/>
                </a:solidFill>
                <a:latin typeface="+mn-lt"/>
                <a:ea typeface="+mn-ea"/>
                <a:cs typeface="+mn-cs"/>
                <a:sym typeface="Calibri"/>
              </a:defRPr>
            </a:lvl4pPr>
            <a:lvl5pPr marL="0" indent="1828800" algn="ctr">
              <a:buSzTx/>
              <a:buFontTx/>
              <a:buNone/>
              <a:defRPr sz="32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Naslov in navpično besedilo">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lvl1pPr>
              <a:lnSpc>
                <a:spcPct val="100000"/>
              </a:lnSpc>
              <a:defRPr sz="4400">
                <a:solidFill>
                  <a:srgbClr val="000000"/>
                </a:solidFill>
                <a:latin typeface="+mn-lt"/>
                <a:ea typeface="+mn-ea"/>
                <a:cs typeface="+mn-cs"/>
                <a:sym typeface="Calibri"/>
              </a:defRPr>
            </a:lvl1pPr>
          </a:lstStyle>
          <a:p>
            <a:r>
              <a:t>Title Text</a:t>
            </a:r>
          </a:p>
        </p:txBody>
      </p:sp>
      <p:sp>
        <p:nvSpPr>
          <p:cNvPr id="93" name="Body Level One…"/>
          <p:cNvSpPr txBox="1">
            <a:spLocks noGrp="1"/>
          </p:cNvSpPr>
          <p:nvPr>
            <p:ph type="body" idx="1"/>
          </p:nvPr>
        </p:nvSpPr>
        <p:spPr>
          <a:prstGeom prst="rect">
            <a:avLst/>
          </a:prstGeom>
        </p:spPr>
        <p:txBody>
          <a:bodyPr/>
          <a:lstStyle>
            <a:lvl1pPr marL="342900" indent="-342900">
              <a:defRPr sz="3200">
                <a:latin typeface="+mn-lt"/>
                <a:ea typeface="+mn-ea"/>
                <a:cs typeface="+mn-cs"/>
                <a:sym typeface="Calibri"/>
              </a:defRPr>
            </a:lvl1pPr>
            <a:lvl2pPr>
              <a:defRPr sz="3200">
                <a:latin typeface="+mn-lt"/>
                <a:ea typeface="+mn-ea"/>
                <a:cs typeface="+mn-cs"/>
                <a:sym typeface="Calibri"/>
              </a:defRPr>
            </a:lvl2pPr>
            <a:lvl3pPr>
              <a:defRPr sz="3200">
                <a:latin typeface="+mn-lt"/>
                <a:ea typeface="+mn-ea"/>
                <a:cs typeface="+mn-cs"/>
                <a:sym typeface="Calibri"/>
              </a:defRPr>
            </a:lvl3pPr>
            <a:lvl4pPr>
              <a:defRPr sz="3200">
                <a:latin typeface="+mn-lt"/>
                <a:ea typeface="+mn-ea"/>
                <a:cs typeface="+mn-cs"/>
                <a:sym typeface="Calibri"/>
              </a:defRPr>
            </a:lvl4pPr>
            <a:lvl5pPr>
              <a:defRPr sz="32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Navpični naslov in besedilo">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74638"/>
            <a:ext cx="2057400" cy="5851526"/>
          </a:xfrm>
          <a:prstGeom prst="rect">
            <a:avLst/>
          </a:prstGeom>
        </p:spPr>
        <p:txBody>
          <a:bodyPr/>
          <a:lstStyle>
            <a:lvl1pPr>
              <a:lnSpc>
                <a:spcPct val="100000"/>
              </a:lnSpc>
              <a:defRPr sz="4400">
                <a:solidFill>
                  <a:srgbClr val="000000"/>
                </a:solidFill>
                <a:latin typeface="+mn-lt"/>
                <a:ea typeface="+mn-ea"/>
                <a:cs typeface="+mn-cs"/>
                <a:sym typeface="Calibri"/>
              </a:defRPr>
            </a:lvl1pPr>
          </a:lstStyle>
          <a:p>
            <a:r>
              <a:t>Title Text</a:t>
            </a:r>
          </a:p>
        </p:txBody>
      </p:sp>
      <p:sp>
        <p:nvSpPr>
          <p:cNvPr id="102" name="Body Level One…"/>
          <p:cNvSpPr txBox="1">
            <a:spLocks noGrp="1"/>
          </p:cNvSpPr>
          <p:nvPr>
            <p:ph type="body" idx="1"/>
          </p:nvPr>
        </p:nvSpPr>
        <p:spPr>
          <a:xfrm>
            <a:off x="457200" y="274638"/>
            <a:ext cx="6019800" cy="5851526"/>
          </a:xfrm>
          <a:prstGeom prst="rect">
            <a:avLst/>
          </a:prstGeom>
        </p:spPr>
        <p:txBody>
          <a:bodyPr/>
          <a:lstStyle>
            <a:lvl1pPr marL="342900" indent="-342900">
              <a:defRPr sz="3200">
                <a:latin typeface="+mn-lt"/>
                <a:ea typeface="+mn-ea"/>
                <a:cs typeface="+mn-cs"/>
                <a:sym typeface="Calibri"/>
              </a:defRPr>
            </a:lvl1pPr>
            <a:lvl2pPr>
              <a:defRPr sz="3200">
                <a:latin typeface="+mn-lt"/>
                <a:ea typeface="+mn-ea"/>
                <a:cs typeface="+mn-cs"/>
                <a:sym typeface="Calibri"/>
              </a:defRPr>
            </a:lvl2pPr>
            <a:lvl3pPr>
              <a:defRPr sz="3200">
                <a:latin typeface="+mn-lt"/>
                <a:ea typeface="+mn-ea"/>
                <a:cs typeface="+mn-cs"/>
                <a:sym typeface="Calibri"/>
              </a:defRPr>
            </a:lvl3pPr>
            <a:lvl4pPr>
              <a:defRPr sz="3200">
                <a:latin typeface="+mn-lt"/>
                <a:ea typeface="+mn-ea"/>
                <a:cs typeface="+mn-cs"/>
                <a:sym typeface="Calibri"/>
              </a:defRPr>
            </a:lvl4pPr>
            <a:lvl5pPr>
              <a:defRPr sz="32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aslov in vsebina">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Glava odseka">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lnSpc>
                <a:spcPct val="100000"/>
              </a:lnSpc>
              <a:defRPr sz="3100" b="1" cap="all">
                <a:solidFill>
                  <a:srgbClr val="000000"/>
                </a:solidFill>
                <a:latin typeface="Gotham"/>
                <a:ea typeface="Gotham"/>
                <a:cs typeface="Gotham"/>
                <a:sym typeface="Gotham"/>
              </a:defRPr>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ve vsebini">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marL="342900" indent="-342900">
              <a:spcBef>
                <a:spcPts val="600"/>
              </a:spcBef>
            </a:lvl1pPr>
            <a:lvl2pPr marL="790575" indent="-333375">
              <a:spcBef>
                <a:spcPts val="600"/>
              </a:spcBef>
            </a:lvl2pPr>
            <a:lvl3pPr marL="1234439" indent="-320039">
              <a:spcBef>
                <a:spcPts val="600"/>
              </a:spcBef>
            </a:lvl3pPr>
            <a:lvl4pPr marL="1727200" indent="-355600">
              <a:spcBef>
                <a:spcPts val="600"/>
              </a:spcBef>
            </a:lvl4pPr>
            <a:lvl5pPr marL="2184400" indent="-355600">
              <a:spcBef>
                <a:spcPts val="600"/>
              </a:spcBef>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rimerjava">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lvl1pPr>
              <a:lnSpc>
                <a:spcPct val="100000"/>
              </a:lnSpc>
              <a:defRPr sz="4400">
                <a:solidFill>
                  <a:srgbClr val="000000"/>
                </a:solidFill>
                <a:latin typeface="Gotham Extra Light"/>
                <a:ea typeface="Gotham Extra Light"/>
                <a:cs typeface="Gotham Extra Light"/>
                <a:sym typeface="Gotham Extra Light"/>
              </a:defRPr>
            </a:lvl1pPr>
          </a:lstStyle>
          <a:p>
            <a:r>
              <a:t>Title Text</a:t>
            </a:r>
          </a:p>
        </p:txBody>
      </p:sp>
      <p:sp>
        <p:nvSpPr>
          <p:cNvPr id="48" name="Body Level One…"/>
          <p:cNvSpPr txBox="1">
            <a:spLocks noGrp="1"/>
          </p:cNvSpPr>
          <p:nvPr>
            <p:ph type="body" sz="quarter" idx="1"/>
          </p:nvPr>
        </p:nvSpPr>
        <p:spPr>
          <a:xfrm>
            <a:off x="457200" y="1535112"/>
            <a:ext cx="4040188" cy="1345705"/>
          </a:xfrm>
          <a:prstGeom prst="rect">
            <a:avLst/>
          </a:prstGeom>
        </p:spPr>
        <p:txBody>
          <a:bodyPr anchor="b"/>
          <a:lstStyle>
            <a:lvl1pPr marL="0" indent="0">
              <a:spcBef>
                <a:spcPts val="500"/>
              </a:spcBef>
              <a:buSzTx/>
              <a:buFontTx/>
              <a:buNone/>
              <a:defRPr sz="1400" b="1">
                <a:latin typeface="Gotham"/>
                <a:ea typeface="Gotham"/>
                <a:cs typeface="Gotham"/>
                <a:sym typeface="Gotham"/>
              </a:defRPr>
            </a:lvl1pPr>
            <a:lvl2pPr marL="0" indent="457200">
              <a:spcBef>
                <a:spcPts val="500"/>
              </a:spcBef>
              <a:buSzTx/>
              <a:buFontTx/>
              <a:buNone/>
              <a:defRPr sz="1400" b="1">
                <a:latin typeface="Gotham"/>
                <a:ea typeface="Gotham"/>
                <a:cs typeface="Gotham"/>
                <a:sym typeface="Gotham"/>
              </a:defRPr>
            </a:lvl2pPr>
            <a:lvl3pPr marL="0" indent="914400">
              <a:spcBef>
                <a:spcPts val="500"/>
              </a:spcBef>
              <a:buSzTx/>
              <a:buFontTx/>
              <a:buNone/>
              <a:defRPr sz="1400" b="1">
                <a:latin typeface="Gotham"/>
                <a:ea typeface="Gotham"/>
                <a:cs typeface="Gotham"/>
                <a:sym typeface="Gotham"/>
              </a:defRPr>
            </a:lvl3pPr>
            <a:lvl4pPr marL="0" indent="1371600">
              <a:spcBef>
                <a:spcPts val="500"/>
              </a:spcBef>
              <a:buSzTx/>
              <a:buFontTx/>
              <a:buNone/>
              <a:defRPr sz="1400" b="1">
                <a:latin typeface="Gotham"/>
                <a:ea typeface="Gotham"/>
                <a:cs typeface="Gotham"/>
                <a:sym typeface="Gotham"/>
              </a:defRPr>
            </a:lvl4pPr>
            <a:lvl5pPr marL="0" indent="1828800">
              <a:spcBef>
                <a:spcPts val="500"/>
              </a:spcBef>
              <a:buSzTx/>
              <a:buFontTx/>
              <a:buNone/>
              <a:defRPr sz="1400" b="1">
                <a:latin typeface="Gotham"/>
                <a:ea typeface="Gotham"/>
                <a:cs typeface="Gotham"/>
                <a:sym typeface="Gotham"/>
              </a:defRPr>
            </a:lvl5pPr>
          </a:lstStyle>
          <a:p>
            <a:r>
              <a:t>Body Level One</a:t>
            </a:r>
          </a:p>
          <a:p>
            <a:pPr lvl="1"/>
            <a:r>
              <a:t>Body Level Two</a:t>
            </a:r>
          </a:p>
          <a:p>
            <a:pPr lvl="2"/>
            <a:r>
              <a:t>Body Level Three</a:t>
            </a:r>
          </a:p>
          <a:p>
            <a:pPr lvl="3"/>
            <a:r>
              <a:t>Body Level Four</a:t>
            </a:r>
          </a:p>
          <a:p>
            <a:pPr lvl="4"/>
            <a:r>
              <a:t>Body Level Five</a:t>
            </a:r>
          </a:p>
        </p:txBody>
      </p:sp>
      <p:sp>
        <p:nvSpPr>
          <p:cNvPr id="49" name="Ograda besedila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latin typeface="+mn-lt"/>
                <a:ea typeface="+mn-ea"/>
                <a:cs typeface="+mn-cs"/>
                <a:sym typeface="Calibri"/>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amo naslov">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lvl1pPr algn="l">
              <a:lnSpc>
                <a:spcPct val="100000"/>
              </a:lnSpc>
              <a:defRPr sz="1800">
                <a:solidFill>
                  <a:srgbClr val="808080"/>
                </a:solidFill>
                <a:latin typeface="Gotham"/>
                <a:ea typeface="Gotham"/>
                <a:cs typeface="Gotham"/>
                <a:sym typeface="Gotham"/>
              </a:defRPr>
            </a:lvl1p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razen">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aslov in vsebina">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lnSpc>
                <a:spcPct val="100000"/>
              </a:lnSpc>
              <a:defRPr sz="2000" b="1">
                <a:solidFill>
                  <a:srgbClr val="000000"/>
                </a:solidFill>
                <a:latin typeface="+mn-lt"/>
                <a:ea typeface="+mn-ea"/>
                <a:cs typeface="+mn-cs"/>
                <a:sym typeface="Calibri"/>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defRPr sz="3200">
                <a:latin typeface="+mn-lt"/>
                <a:ea typeface="+mn-ea"/>
                <a:cs typeface="+mn-cs"/>
                <a:sym typeface="Calibri"/>
              </a:defRPr>
            </a:lvl1pPr>
            <a:lvl2pPr>
              <a:defRPr sz="3200">
                <a:latin typeface="+mn-lt"/>
                <a:ea typeface="+mn-ea"/>
                <a:cs typeface="+mn-cs"/>
                <a:sym typeface="Calibri"/>
              </a:defRPr>
            </a:lvl2pPr>
            <a:lvl3pPr>
              <a:defRPr sz="3200">
                <a:latin typeface="+mn-lt"/>
                <a:ea typeface="+mn-ea"/>
                <a:cs typeface="+mn-cs"/>
                <a:sym typeface="Calibri"/>
              </a:defRPr>
            </a:lvl3pPr>
            <a:lvl4pPr>
              <a:defRPr sz="3200">
                <a:latin typeface="+mn-lt"/>
                <a:ea typeface="+mn-ea"/>
                <a:cs typeface="+mn-cs"/>
                <a:sym typeface="Calibri"/>
              </a:defRPr>
            </a:lvl4pPr>
            <a:lvl5pPr>
              <a:defRPr sz="32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4" name="Ograda besedila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latin typeface="+mn-lt"/>
                <a:ea typeface="+mn-ea"/>
                <a:cs typeface="+mn-cs"/>
                <a:sym typeface="Calibri"/>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Naslov in slika">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lnSpc>
                <a:spcPct val="100000"/>
              </a:lnSpc>
              <a:defRPr sz="2000" b="1">
                <a:solidFill>
                  <a:srgbClr val="000000"/>
                </a:solidFill>
                <a:latin typeface="+mn-lt"/>
                <a:ea typeface="+mn-ea"/>
                <a:cs typeface="+mn-cs"/>
                <a:sym typeface="Calibri"/>
              </a:defRPr>
            </a:lvl1pPr>
          </a:lstStyle>
          <a:p>
            <a:r>
              <a:t>Title Text</a:t>
            </a:r>
          </a:p>
        </p:txBody>
      </p:sp>
      <p:sp>
        <p:nvSpPr>
          <p:cNvPr id="83" name="Ograda slike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a:solidFill>
                  <a:srgbClr val="888888"/>
                </a:solidFill>
                <a:latin typeface="+mn-lt"/>
                <a:ea typeface="+mn-ea"/>
                <a:cs typeface="+mn-cs"/>
                <a:sym typeface="Calibri"/>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50000"/>
        </a:lnSpc>
        <a:spcBef>
          <a:spcPts val="0"/>
        </a:spcBef>
        <a:spcAft>
          <a:spcPts val="0"/>
        </a:spcAft>
        <a:buClrTx/>
        <a:buSzTx/>
        <a:buFontTx/>
        <a:buNone/>
        <a:tabLst/>
        <a:defRPr sz="3200" b="0" i="0" u="none" strike="noStrike" cap="none" spc="0" baseline="0">
          <a:ln>
            <a:noFill/>
          </a:ln>
          <a:solidFill>
            <a:srgbClr val="BDB798"/>
          </a:solidFill>
          <a:uFillTx/>
          <a:latin typeface="Gotham Light"/>
          <a:ea typeface="Gotham Light"/>
          <a:cs typeface="Gotham Light"/>
          <a:sym typeface="Gotham Light"/>
        </a:defRPr>
      </a:lvl1pPr>
      <a:lvl2pPr marL="0" marR="0" indent="0" algn="ctr" defTabSz="914400" rtl="0" latinLnBrk="0">
        <a:lnSpc>
          <a:spcPct val="150000"/>
        </a:lnSpc>
        <a:spcBef>
          <a:spcPts val="0"/>
        </a:spcBef>
        <a:spcAft>
          <a:spcPts val="0"/>
        </a:spcAft>
        <a:buClrTx/>
        <a:buSzTx/>
        <a:buFontTx/>
        <a:buNone/>
        <a:tabLst/>
        <a:defRPr sz="3200" b="0" i="0" u="none" strike="noStrike" cap="none" spc="0" baseline="0">
          <a:ln>
            <a:noFill/>
          </a:ln>
          <a:solidFill>
            <a:srgbClr val="BDB798"/>
          </a:solidFill>
          <a:uFillTx/>
          <a:latin typeface="Gotham Light"/>
          <a:ea typeface="Gotham Light"/>
          <a:cs typeface="Gotham Light"/>
          <a:sym typeface="Gotham Light"/>
        </a:defRPr>
      </a:lvl2pPr>
      <a:lvl3pPr marL="0" marR="0" indent="0" algn="ctr" defTabSz="914400" rtl="0" latinLnBrk="0">
        <a:lnSpc>
          <a:spcPct val="150000"/>
        </a:lnSpc>
        <a:spcBef>
          <a:spcPts val="0"/>
        </a:spcBef>
        <a:spcAft>
          <a:spcPts val="0"/>
        </a:spcAft>
        <a:buClrTx/>
        <a:buSzTx/>
        <a:buFontTx/>
        <a:buNone/>
        <a:tabLst/>
        <a:defRPr sz="3200" b="0" i="0" u="none" strike="noStrike" cap="none" spc="0" baseline="0">
          <a:ln>
            <a:noFill/>
          </a:ln>
          <a:solidFill>
            <a:srgbClr val="BDB798"/>
          </a:solidFill>
          <a:uFillTx/>
          <a:latin typeface="Gotham Light"/>
          <a:ea typeface="Gotham Light"/>
          <a:cs typeface="Gotham Light"/>
          <a:sym typeface="Gotham Light"/>
        </a:defRPr>
      </a:lvl3pPr>
      <a:lvl4pPr marL="0" marR="0" indent="0" algn="ctr" defTabSz="914400" rtl="0" latinLnBrk="0">
        <a:lnSpc>
          <a:spcPct val="150000"/>
        </a:lnSpc>
        <a:spcBef>
          <a:spcPts val="0"/>
        </a:spcBef>
        <a:spcAft>
          <a:spcPts val="0"/>
        </a:spcAft>
        <a:buClrTx/>
        <a:buSzTx/>
        <a:buFontTx/>
        <a:buNone/>
        <a:tabLst/>
        <a:defRPr sz="3200" b="0" i="0" u="none" strike="noStrike" cap="none" spc="0" baseline="0">
          <a:ln>
            <a:noFill/>
          </a:ln>
          <a:solidFill>
            <a:srgbClr val="BDB798"/>
          </a:solidFill>
          <a:uFillTx/>
          <a:latin typeface="Gotham Light"/>
          <a:ea typeface="Gotham Light"/>
          <a:cs typeface="Gotham Light"/>
          <a:sym typeface="Gotham Light"/>
        </a:defRPr>
      </a:lvl4pPr>
      <a:lvl5pPr marL="0" marR="0" indent="0" algn="ctr" defTabSz="914400" rtl="0" latinLnBrk="0">
        <a:lnSpc>
          <a:spcPct val="150000"/>
        </a:lnSpc>
        <a:spcBef>
          <a:spcPts val="0"/>
        </a:spcBef>
        <a:spcAft>
          <a:spcPts val="0"/>
        </a:spcAft>
        <a:buClrTx/>
        <a:buSzTx/>
        <a:buFontTx/>
        <a:buNone/>
        <a:tabLst/>
        <a:defRPr sz="3200" b="0" i="0" u="none" strike="noStrike" cap="none" spc="0" baseline="0">
          <a:ln>
            <a:noFill/>
          </a:ln>
          <a:solidFill>
            <a:srgbClr val="BDB798"/>
          </a:solidFill>
          <a:uFillTx/>
          <a:latin typeface="Gotham Light"/>
          <a:ea typeface="Gotham Light"/>
          <a:cs typeface="Gotham Light"/>
          <a:sym typeface="Gotham Light"/>
        </a:defRPr>
      </a:lvl5pPr>
      <a:lvl6pPr marL="0" marR="0" indent="0" algn="ctr" defTabSz="914400" rtl="0" latinLnBrk="0">
        <a:lnSpc>
          <a:spcPct val="150000"/>
        </a:lnSpc>
        <a:spcBef>
          <a:spcPts val="0"/>
        </a:spcBef>
        <a:spcAft>
          <a:spcPts val="0"/>
        </a:spcAft>
        <a:buClrTx/>
        <a:buSzTx/>
        <a:buFontTx/>
        <a:buNone/>
        <a:tabLst/>
        <a:defRPr sz="3200" b="0" i="0" u="none" strike="noStrike" cap="none" spc="0" baseline="0">
          <a:ln>
            <a:noFill/>
          </a:ln>
          <a:solidFill>
            <a:srgbClr val="BDB798"/>
          </a:solidFill>
          <a:uFillTx/>
          <a:latin typeface="Gotham Light"/>
          <a:ea typeface="Gotham Light"/>
          <a:cs typeface="Gotham Light"/>
          <a:sym typeface="Gotham Light"/>
        </a:defRPr>
      </a:lvl6pPr>
      <a:lvl7pPr marL="0" marR="0" indent="0" algn="ctr" defTabSz="914400" rtl="0" latinLnBrk="0">
        <a:lnSpc>
          <a:spcPct val="150000"/>
        </a:lnSpc>
        <a:spcBef>
          <a:spcPts val="0"/>
        </a:spcBef>
        <a:spcAft>
          <a:spcPts val="0"/>
        </a:spcAft>
        <a:buClrTx/>
        <a:buSzTx/>
        <a:buFontTx/>
        <a:buNone/>
        <a:tabLst/>
        <a:defRPr sz="3200" b="0" i="0" u="none" strike="noStrike" cap="none" spc="0" baseline="0">
          <a:ln>
            <a:noFill/>
          </a:ln>
          <a:solidFill>
            <a:srgbClr val="BDB798"/>
          </a:solidFill>
          <a:uFillTx/>
          <a:latin typeface="Gotham Light"/>
          <a:ea typeface="Gotham Light"/>
          <a:cs typeface="Gotham Light"/>
          <a:sym typeface="Gotham Light"/>
        </a:defRPr>
      </a:lvl7pPr>
      <a:lvl8pPr marL="0" marR="0" indent="0" algn="ctr" defTabSz="914400" rtl="0" latinLnBrk="0">
        <a:lnSpc>
          <a:spcPct val="150000"/>
        </a:lnSpc>
        <a:spcBef>
          <a:spcPts val="0"/>
        </a:spcBef>
        <a:spcAft>
          <a:spcPts val="0"/>
        </a:spcAft>
        <a:buClrTx/>
        <a:buSzTx/>
        <a:buFontTx/>
        <a:buNone/>
        <a:tabLst/>
        <a:defRPr sz="3200" b="0" i="0" u="none" strike="noStrike" cap="none" spc="0" baseline="0">
          <a:ln>
            <a:noFill/>
          </a:ln>
          <a:solidFill>
            <a:srgbClr val="BDB798"/>
          </a:solidFill>
          <a:uFillTx/>
          <a:latin typeface="Gotham Light"/>
          <a:ea typeface="Gotham Light"/>
          <a:cs typeface="Gotham Light"/>
          <a:sym typeface="Gotham Light"/>
        </a:defRPr>
      </a:lvl8pPr>
      <a:lvl9pPr marL="0" marR="0" indent="0" algn="ctr" defTabSz="914400" rtl="0" latinLnBrk="0">
        <a:lnSpc>
          <a:spcPct val="150000"/>
        </a:lnSpc>
        <a:spcBef>
          <a:spcPts val="0"/>
        </a:spcBef>
        <a:spcAft>
          <a:spcPts val="0"/>
        </a:spcAft>
        <a:buClrTx/>
        <a:buSzTx/>
        <a:buFontTx/>
        <a:buNone/>
        <a:tabLst/>
        <a:defRPr sz="3200" b="0" i="0" u="none" strike="noStrike" cap="none" spc="0" baseline="0">
          <a:ln>
            <a:noFill/>
          </a:ln>
          <a:solidFill>
            <a:srgbClr val="BDB798"/>
          </a:solidFill>
          <a:uFillTx/>
          <a:latin typeface="Gotham Light"/>
          <a:ea typeface="Gotham Light"/>
          <a:cs typeface="Gotham Light"/>
          <a:sym typeface="Gotham Light"/>
        </a:defRPr>
      </a:lvl9pPr>
    </p:titleStyle>
    <p:bodyStyle>
      <a:lvl1pPr marL="342899" marR="0" indent="-342899" algn="l" defTabSz="914400" latinLnBrk="0">
        <a:lnSpc>
          <a:spcPct val="100000"/>
        </a:lnSpc>
        <a:spcBef>
          <a:spcPts val="700"/>
        </a:spcBef>
        <a:spcAft>
          <a:spcPts val="0"/>
        </a:spcAft>
        <a:buClrTx/>
        <a:buSzPct val="100000"/>
        <a:buFont typeface="Arial"/>
        <a:buChar char="•"/>
        <a:tabLst/>
        <a:defRPr sz="2500" b="0" i="0" u="none" strike="noStrike" cap="none" spc="0" baseline="0">
          <a:ln>
            <a:noFill/>
          </a:ln>
          <a:solidFill>
            <a:srgbClr val="000000"/>
          </a:solidFill>
          <a:uFillTx/>
          <a:latin typeface="Gotham Extra Light"/>
          <a:ea typeface="Gotham Extra Light"/>
          <a:cs typeface="Gotham Extra Light"/>
          <a:sym typeface="Gotham Extra Light"/>
        </a:defRPr>
      </a:lvl1pPr>
      <a:lvl2pPr marL="712333" marR="0" indent="-255133" algn="l" defTabSz="914400" latinLnBrk="0">
        <a:lnSpc>
          <a:spcPct val="100000"/>
        </a:lnSpc>
        <a:spcBef>
          <a:spcPts val="700"/>
        </a:spcBef>
        <a:spcAft>
          <a:spcPts val="0"/>
        </a:spcAft>
        <a:buClrTx/>
        <a:buSzPct val="100000"/>
        <a:buFont typeface="Arial"/>
        <a:buChar char="–"/>
        <a:tabLst/>
        <a:defRPr sz="2500" b="0" i="0" u="none" strike="noStrike" cap="none" spc="0" baseline="0">
          <a:ln>
            <a:noFill/>
          </a:ln>
          <a:solidFill>
            <a:srgbClr val="000000"/>
          </a:solidFill>
          <a:uFillTx/>
          <a:latin typeface="Gotham Extra Light"/>
          <a:ea typeface="Gotham Extra Light"/>
          <a:cs typeface="Gotham Extra Light"/>
          <a:sym typeface="Gotham Extra Light"/>
        </a:defRPr>
      </a:lvl2pPr>
      <a:lvl3pPr marL="1152525" marR="0" indent="-238125" algn="l" defTabSz="914400" latinLnBrk="0">
        <a:lnSpc>
          <a:spcPct val="100000"/>
        </a:lnSpc>
        <a:spcBef>
          <a:spcPts val="700"/>
        </a:spcBef>
        <a:spcAft>
          <a:spcPts val="0"/>
        </a:spcAft>
        <a:buClrTx/>
        <a:buSzPct val="100000"/>
        <a:buFont typeface="Arial"/>
        <a:buChar char="•"/>
        <a:tabLst/>
        <a:defRPr sz="2500" b="0" i="0" u="none" strike="noStrike" cap="none" spc="0" baseline="0">
          <a:ln>
            <a:noFill/>
          </a:ln>
          <a:solidFill>
            <a:srgbClr val="000000"/>
          </a:solidFill>
          <a:uFillTx/>
          <a:latin typeface="Gotham Extra Light"/>
          <a:ea typeface="Gotham Extra Light"/>
          <a:cs typeface="Gotham Extra Light"/>
          <a:sym typeface="Gotham Extra Light"/>
        </a:defRPr>
      </a:lvl3pPr>
      <a:lvl4pPr marL="1657350" marR="0" indent="-285750" algn="l" defTabSz="914400" latinLnBrk="0">
        <a:lnSpc>
          <a:spcPct val="100000"/>
        </a:lnSpc>
        <a:spcBef>
          <a:spcPts val="700"/>
        </a:spcBef>
        <a:spcAft>
          <a:spcPts val="0"/>
        </a:spcAft>
        <a:buClrTx/>
        <a:buSzPct val="100000"/>
        <a:buFont typeface="Arial"/>
        <a:buChar char="–"/>
        <a:tabLst/>
        <a:defRPr sz="2500" b="0" i="0" u="none" strike="noStrike" cap="none" spc="0" baseline="0">
          <a:ln>
            <a:noFill/>
          </a:ln>
          <a:solidFill>
            <a:srgbClr val="000000"/>
          </a:solidFill>
          <a:uFillTx/>
          <a:latin typeface="Gotham Extra Light"/>
          <a:ea typeface="Gotham Extra Light"/>
          <a:cs typeface="Gotham Extra Light"/>
          <a:sym typeface="Gotham Extra Light"/>
        </a:defRPr>
      </a:lvl4pPr>
      <a:lvl5pPr marL="2114550" marR="0" indent="-285750" algn="l" defTabSz="914400" latinLnBrk="0">
        <a:lnSpc>
          <a:spcPct val="100000"/>
        </a:lnSpc>
        <a:spcBef>
          <a:spcPts val="700"/>
        </a:spcBef>
        <a:spcAft>
          <a:spcPts val="0"/>
        </a:spcAft>
        <a:buClrTx/>
        <a:buSzPct val="100000"/>
        <a:buFont typeface="Arial"/>
        <a:buChar char="»"/>
        <a:tabLst/>
        <a:defRPr sz="2500" b="0" i="0" u="none" strike="noStrike" cap="none" spc="0" baseline="0">
          <a:ln>
            <a:noFill/>
          </a:ln>
          <a:solidFill>
            <a:srgbClr val="000000"/>
          </a:solidFill>
          <a:uFillTx/>
          <a:latin typeface="Gotham Extra Light"/>
          <a:ea typeface="Gotham Extra Light"/>
          <a:cs typeface="Gotham Extra Light"/>
          <a:sym typeface="Gotham Extra Light"/>
        </a:defRPr>
      </a:lvl5pPr>
      <a:lvl6pPr marL="2571750" marR="0" indent="-285750" algn="l" defTabSz="914400" latinLnBrk="0">
        <a:lnSpc>
          <a:spcPct val="100000"/>
        </a:lnSpc>
        <a:spcBef>
          <a:spcPts val="700"/>
        </a:spcBef>
        <a:spcAft>
          <a:spcPts val="0"/>
        </a:spcAft>
        <a:buClrTx/>
        <a:buSzPct val="100000"/>
        <a:buFont typeface="Arial"/>
        <a:buChar char="•"/>
        <a:tabLst/>
        <a:defRPr sz="2500" b="0" i="0" u="none" strike="noStrike" cap="none" spc="0" baseline="0">
          <a:ln>
            <a:noFill/>
          </a:ln>
          <a:solidFill>
            <a:srgbClr val="000000"/>
          </a:solidFill>
          <a:uFillTx/>
          <a:latin typeface="Gotham Extra Light"/>
          <a:ea typeface="Gotham Extra Light"/>
          <a:cs typeface="Gotham Extra Light"/>
          <a:sym typeface="Gotham Extra Light"/>
        </a:defRPr>
      </a:lvl6pPr>
      <a:lvl7pPr marL="3028950" marR="0" indent="-285750" algn="l" defTabSz="914400" latinLnBrk="0">
        <a:lnSpc>
          <a:spcPct val="100000"/>
        </a:lnSpc>
        <a:spcBef>
          <a:spcPts val="700"/>
        </a:spcBef>
        <a:spcAft>
          <a:spcPts val="0"/>
        </a:spcAft>
        <a:buClrTx/>
        <a:buSzPct val="100000"/>
        <a:buFont typeface="Arial"/>
        <a:buChar char="•"/>
        <a:tabLst/>
        <a:defRPr sz="2500" b="0" i="0" u="none" strike="noStrike" cap="none" spc="0" baseline="0">
          <a:ln>
            <a:noFill/>
          </a:ln>
          <a:solidFill>
            <a:srgbClr val="000000"/>
          </a:solidFill>
          <a:uFillTx/>
          <a:latin typeface="Gotham Extra Light"/>
          <a:ea typeface="Gotham Extra Light"/>
          <a:cs typeface="Gotham Extra Light"/>
          <a:sym typeface="Gotham Extra Light"/>
        </a:defRPr>
      </a:lvl7pPr>
      <a:lvl8pPr marL="3486150" marR="0" indent="-285750" algn="l" defTabSz="914400" latinLnBrk="0">
        <a:lnSpc>
          <a:spcPct val="100000"/>
        </a:lnSpc>
        <a:spcBef>
          <a:spcPts val="700"/>
        </a:spcBef>
        <a:spcAft>
          <a:spcPts val="0"/>
        </a:spcAft>
        <a:buClrTx/>
        <a:buSzPct val="100000"/>
        <a:buFont typeface="Arial"/>
        <a:buChar char="•"/>
        <a:tabLst/>
        <a:defRPr sz="2500" b="0" i="0" u="none" strike="noStrike" cap="none" spc="0" baseline="0">
          <a:ln>
            <a:noFill/>
          </a:ln>
          <a:solidFill>
            <a:srgbClr val="000000"/>
          </a:solidFill>
          <a:uFillTx/>
          <a:latin typeface="Gotham Extra Light"/>
          <a:ea typeface="Gotham Extra Light"/>
          <a:cs typeface="Gotham Extra Light"/>
          <a:sym typeface="Gotham Extra Light"/>
        </a:defRPr>
      </a:lvl8pPr>
      <a:lvl9pPr marL="3943350" marR="0" indent="-285750" algn="l" defTabSz="914400" latinLnBrk="0">
        <a:lnSpc>
          <a:spcPct val="100000"/>
        </a:lnSpc>
        <a:spcBef>
          <a:spcPts val="700"/>
        </a:spcBef>
        <a:spcAft>
          <a:spcPts val="0"/>
        </a:spcAft>
        <a:buClrTx/>
        <a:buSzPct val="100000"/>
        <a:buFont typeface="Arial"/>
        <a:buChar char="•"/>
        <a:tabLst/>
        <a:defRPr sz="2500" b="0" i="0" u="none" strike="noStrike" cap="none" spc="0" baseline="0">
          <a:ln>
            <a:noFill/>
          </a:ln>
          <a:solidFill>
            <a:srgbClr val="000000"/>
          </a:solidFill>
          <a:uFillTx/>
          <a:latin typeface="Gotham Extra Light"/>
          <a:ea typeface="Gotham Extra Light"/>
          <a:cs typeface="Gotham Extra Light"/>
          <a:sym typeface="Gotham Extra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 Target="slide43.xml"/><Relationship Id="rId7" Type="http://schemas.openxmlformats.org/officeDocument/2006/relationships/slide" Target="slide30.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slide" Target="slide57.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4.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 Target="slide4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89.jpe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14.xml"/></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hyperlink" Target="mailto:marko.zidar@union-hotels.eu" TargetMode="External"/><Relationship Id="rId5" Type="http://schemas.openxmlformats.org/officeDocument/2006/relationships/hyperlink" Target="mailto:marko.zidar@uhcollection.si" TargetMode="External"/><Relationship Id="rId4" Type="http://schemas.openxmlformats.org/officeDocument/2006/relationships/hyperlink" Target="http://www.union-hotels.eu"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3.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xmlns="" id="{5E244718-B756-4F8A-9F47-979DC32EB43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56611" y="0"/>
            <a:ext cx="10289153" cy="6859435"/>
          </a:xfrm>
          <a:prstGeom prst="rect">
            <a:avLst/>
          </a:prstGeom>
        </p:spPr>
      </p:pic>
      <p:sp>
        <p:nvSpPr>
          <p:cNvPr id="8" name="Square">
            <a:extLst>
              <a:ext uri="{FF2B5EF4-FFF2-40B4-BE49-F238E27FC236}">
                <a16:creationId xmlns:a16="http://schemas.microsoft.com/office/drawing/2014/main" xmlns="" id="{DFF93222-B141-4716-86B5-7BD2F55FBCC2}"/>
              </a:ext>
            </a:extLst>
          </p:cNvPr>
          <p:cNvSpPr/>
          <p:nvPr/>
        </p:nvSpPr>
        <p:spPr>
          <a:xfrm>
            <a:off x="4985467" y="3572123"/>
            <a:ext cx="3609893" cy="2765066"/>
          </a:xfrm>
          <a:prstGeom prst="rect">
            <a:avLst/>
          </a:prstGeom>
          <a:solidFill>
            <a:srgbClr val="FFFFFF"/>
          </a:solidFill>
          <a:ln w="12700">
            <a:miter lim="400000"/>
          </a:ln>
        </p:spPr>
        <p:txBody>
          <a:bodyPr lIns="0" tIns="0" rIns="0" bIns="0" anchor="ctr"/>
          <a:lstStyle/>
          <a:p>
            <a:pPr algn="ctr">
              <a:defRPr sz="3200">
                <a:solidFill>
                  <a:srgbClr val="FFFFFF"/>
                </a:solidFill>
                <a:latin typeface="Helvetica Neue Medium"/>
                <a:ea typeface="Helvetica Neue Medium"/>
                <a:cs typeface="Helvetica Neue Medium"/>
                <a:sym typeface="Helvetica Neue Medium"/>
              </a:defRPr>
            </a:pPr>
            <a:endParaRPr dirty="0"/>
          </a:p>
        </p:txBody>
      </p:sp>
      <p:grpSp>
        <p:nvGrpSpPr>
          <p:cNvPr id="9" name="Group">
            <a:extLst>
              <a:ext uri="{FF2B5EF4-FFF2-40B4-BE49-F238E27FC236}">
                <a16:creationId xmlns:a16="http://schemas.microsoft.com/office/drawing/2014/main" xmlns="" id="{F4D91F70-A0F5-492F-A223-C9F37A026E6B}"/>
              </a:ext>
            </a:extLst>
          </p:cNvPr>
          <p:cNvGrpSpPr/>
          <p:nvPr/>
        </p:nvGrpSpPr>
        <p:grpSpPr>
          <a:xfrm>
            <a:off x="0" y="0"/>
            <a:ext cx="1377553" cy="1356387"/>
            <a:chOff x="0" y="0"/>
            <a:chExt cx="2157214" cy="2153245"/>
          </a:xfrm>
        </p:grpSpPr>
        <p:sp>
          <p:nvSpPr>
            <p:cNvPr id="10" name="Square">
              <a:extLst>
                <a:ext uri="{FF2B5EF4-FFF2-40B4-BE49-F238E27FC236}">
                  <a16:creationId xmlns:a16="http://schemas.microsoft.com/office/drawing/2014/main" xmlns="" id="{2F5E59DE-14E4-483A-9071-F095AC37EF1B}"/>
                </a:ext>
              </a:extLst>
            </p:cNvPr>
            <p:cNvSpPr/>
            <p:nvPr/>
          </p:nvSpPr>
          <p:spPr>
            <a:xfrm>
              <a:off x="0" y="0"/>
              <a:ext cx="2157215" cy="2153246"/>
            </a:xfrm>
            <a:prstGeom prst="rect">
              <a:avLst/>
            </a:prstGeom>
            <a:solidFill>
              <a:srgbClr val="BDB798"/>
            </a:solidFill>
            <a:ln w="12700" cap="flat">
              <a:noFill/>
              <a:miter lim="400000"/>
            </a:ln>
            <a:effectLst/>
          </p:spPr>
          <p:txBody>
            <a:bodyPr wrap="square" lIns="0" tIns="0" rIns="0" bIns="0" numCol="1" anchor="ctr">
              <a:noAutofit/>
            </a:bodyPr>
            <a:lstStyle/>
            <a:p>
              <a:pPr algn="ctr">
                <a:defRPr sz="3200">
                  <a:solidFill>
                    <a:srgbClr val="FFFFFF"/>
                  </a:solidFill>
                  <a:latin typeface="Helvetica Neue Medium"/>
                  <a:ea typeface="Helvetica Neue Medium"/>
                  <a:cs typeface="Helvetica Neue Medium"/>
                  <a:sym typeface="Helvetica Neue Medium"/>
                </a:defRPr>
              </a:pPr>
              <a:endParaRPr/>
            </a:p>
          </p:txBody>
        </p:sp>
        <p:pic>
          <p:nvPicPr>
            <p:cNvPr id="11" name="logo-znak bel.png" descr="logo-znak bel.png">
              <a:extLst>
                <a:ext uri="{FF2B5EF4-FFF2-40B4-BE49-F238E27FC236}">
                  <a16:creationId xmlns:a16="http://schemas.microsoft.com/office/drawing/2014/main" xmlns="" id="{CC0AF06E-8114-410A-9DEC-437C582C25C4}"/>
                </a:ext>
              </a:extLst>
            </p:cNvPr>
            <p:cNvPicPr>
              <a:picLocks noChangeAspect="1"/>
            </p:cNvPicPr>
            <p:nvPr/>
          </p:nvPicPr>
          <p:blipFill>
            <a:blip r:embed="rId3"/>
            <a:stretch>
              <a:fillRect/>
            </a:stretch>
          </p:blipFill>
          <p:spPr>
            <a:xfrm>
              <a:off x="378337" y="376353"/>
              <a:ext cx="1400540" cy="1400540"/>
            </a:xfrm>
            <a:prstGeom prst="rect">
              <a:avLst/>
            </a:prstGeom>
            <a:ln w="12700" cap="flat">
              <a:noFill/>
              <a:miter lim="400000"/>
            </a:ln>
            <a:effectLst/>
          </p:spPr>
        </p:pic>
      </p:grpSp>
      <p:sp>
        <p:nvSpPr>
          <p:cNvPr id="14" name="Glavni naslov…">
            <a:extLst>
              <a:ext uri="{FF2B5EF4-FFF2-40B4-BE49-F238E27FC236}">
                <a16:creationId xmlns:a16="http://schemas.microsoft.com/office/drawing/2014/main" xmlns="" id="{D4E21832-3179-47CE-905C-988FA906153B}"/>
              </a:ext>
            </a:extLst>
          </p:cNvPr>
          <p:cNvSpPr txBox="1"/>
          <p:nvPr/>
        </p:nvSpPr>
        <p:spPr>
          <a:xfrm>
            <a:off x="4887966" y="4043550"/>
            <a:ext cx="3998043" cy="1236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gn="ctr" defTabSz="825500">
              <a:defRPr sz="10000">
                <a:latin typeface="+mj-lt"/>
                <a:ea typeface="+mj-ea"/>
                <a:cs typeface="+mj-cs"/>
                <a:sym typeface="Gotham Light"/>
              </a:defRPr>
            </a:pPr>
            <a:r>
              <a:rPr lang="sl-SI" sz="2400" dirty="0">
                <a:solidFill>
                  <a:srgbClr val="BDB798"/>
                </a:solidFill>
                <a:latin typeface="Gotham Light"/>
                <a:ea typeface="+mj-ea"/>
                <a:cs typeface="Gotham Light"/>
                <a:sym typeface="Gotham Light"/>
              </a:rPr>
              <a:t>UNION HOTELS </a:t>
            </a:r>
            <a:r>
              <a:rPr lang="sl-SI" sz="2400" spc="300" dirty="0">
                <a:solidFill>
                  <a:srgbClr val="BDB798"/>
                </a:solidFill>
                <a:latin typeface="Gotham Light"/>
                <a:ea typeface="+mj-ea"/>
                <a:cs typeface="Gotham Light"/>
                <a:sym typeface="Gotham Light"/>
              </a:rPr>
              <a:t>COLLECTION</a:t>
            </a:r>
          </a:p>
          <a:p>
            <a:pPr defTabSz="825500">
              <a:defRPr sz="10000">
                <a:latin typeface="+mj-lt"/>
                <a:ea typeface="+mj-ea"/>
                <a:cs typeface="+mj-cs"/>
                <a:sym typeface="Gotham Light"/>
              </a:defRPr>
            </a:pPr>
            <a:endParaRPr lang="sl-SI" sz="2400" dirty="0">
              <a:solidFill>
                <a:srgbClr val="BDB798"/>
              </a:solidFill>
              <a:latin typeface="Gotham Light"/>
              <a:ea typeface="+mj-ea"/>
              <a:cs typeface="Gotham Light"/>
              <a:sym typeface="Gotham Light"/>
            </a:endParaRPr>
          </a:p>
          <a:p>
            <a:pPr defTabSz="825500">
              <a:defRPr sz="10000">
                <a:latin typeface="+mj-lt"/>
                <a:ea typeface="+mj-ea"/>
                <a:cs typeface="+mj-cs"/>
                <a:sym typeface="Gotham Light"/>
              </a:defRPr>
            </a:pPr>
            <a:endParaRPr sz="2400" dirty="0">
              <a:solidFill>
                <a:srgbClr val="BDB798"/>
              </a:solidFill>
              <a:latin typeface="Gotham Light"/>
              <a:ea typeface="+mj-ea"/>
              <a:cs typeface="Gotham Light"/>
              <a:sym typeface="Gotham Light"/>
            </a:endParaRPr>
          </a:p>
        </p:txBody>
      </p:sp>
      <p:sp>
        <p:nvSpPr>
          <p:cNvPr id="15" name="Podnaslov prezentacije">
            <a:extLst>
              <a:ext uri="{FF2B5EF4-FFF2-40B4-BE49-F238E27FC236}">
                <a16:creationId xmlns:a16="http://schemas.microsoft.com/office/drawing/2014/main" xmlns="" id="{6D6C2BCF-ED58-4BC6-890C-1A3573B4E345}"/>
              </a:ext>
            </a:extLst>
          </p:cNvPr>
          <p:cNvSpPr txBox="1"/>
          <p:nvPr/>
        </p:nvSpPr>
        <p:spPr>
          <a:xfrm>
            <a:off x="5535551" y="5209933"/>
            <a:ext cx="2702872" cy="464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700">
                <a:solidFill>
                  <a:srgbClr val="000000"/>
                </a:solidFill>
              </a:defRPr>
            </a:lvl1pPr>
          </a:lstStyle>
          <a:p>
            <a:pPr algn="ctr"/>
            <a:r>
              <a:rPr lang="sl-SI" sz="2000" dirty="0">
                <a:solidFill>
                  <a:schemeClr val="tx2">
                    <a:lumMod val="50000"/>
                  </a:schemeClr>
                </a:solidFill>
              </a:rPr>
              <a:t>Ljubljana – Slovenija</a:t>
            </a:r>
          </a:p>
          <a:p>
            <a:endParaRPr lang="sl-SI" sz="2400" dirty="0"/>
          </a:p>
          <a:p>
            <a:pPr algn="ctr"/>
            <a:r>
              <a:rPr lang="sl-SI" sz="1200" dirty="0">
                <a:solidFill>
                  <a:schemeClr val="tx2">
                    <a:lumMod val="50000"/>
                  </a:schemeClr>
                </a:solidFill>
              </a:rPr>
              <a:t>WWW.UHCOLLECTION.SI</a:t>
            </a:r>
            <a:endParaRPr sz="1200" dirty="0">
              <a:solidFill>
                <a:schemeClr val="tx2">
                  <a:lumMod val="50000"/>
                </a:schemeClr>
              </a:solidFill>
            </a:endParaRPr>
          </a:p>
        </p:txBody>
      </p:sp>
    </p:spTree>
    <p:extLst>
      <p:ext uri="{BB962C8B-B14F-4D97-AF65-F5344CB8AC3E}">
        <p14:creationId xmlns:p14="http://schemas.microsoft.com/office/powerpoint/2010/main" val="174905936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xmlns="" id="{E35FEF18-10E7-4160-BFDF-353601FD89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9193" y="761628"/>
            <a:ext cx="10720337" cy="6020791"/>
          </a:xfrm>
          <a:prstGeom prst="rect">
            <a:avLst/>
          </a:prstGeom>
        </p:spPr>
      </p:pic>
      <p:sp>
        <p:nvSpPr>
          <p:cNvPr id="180" name="Rectangle 28"/>
          <p:cNvSpPr/>
          <p:nvPr/>
        </p:nvSpPr>
        <p:spPr>
          <a:xfrm>
            <a:off x="-15903" y="3399349"/>
            <a:ext cx="9167047" cy="1104477"/>
          </a:xfrm>
          <a:prstGeom prst="rect">
            <a:avLst/>
          </a:prstGeom>
          <a:solidFill>
            <a:srgbClr val="FFFFFF"/>
          </a:solidFill>
          <a:ln w="12700">
            <a:miter lim="400000"/>
          </a:ln>
        </p:spPr>
        <p:txBody>
          <a:bodyPr lIns="45719" rIns="45719" anchor="ctr"/>
          <a:lstStyle/>
          <a:p>
            <a:pPr algn="ctr">
              <a:defRPr sz="1800">
                <a:latin typeface="+mn-lt"/>
                <a:ea typeface="+mn-ea"/>
                <a:cs typeface="+mn-cs"/>
                <a:sym typeface="Calibri"/>
              </a:defRPr>
            </a:pPr>
            <a:endParaRPr/>
          </a:p>
        </p:txBody>
      </p:sp>
      <p:sp>
        <p:nvSpPr>
          <p:cNvPr id="181" name="Rectangle 30"/>
          <p:cNvSpPr txBox="1"/>
          <p:nvPr/>
        </p:nvSpPr>
        <p:spPr>
          <a:xfrm>
            <a:off x="1569955" y="3772024"/>
            <a:ext cx="721609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BDB798"/>
                </a:solidFill>
              </a:defRPr>
            </a:lvl1pPr>
          </a:lstStyle>
          <a:p>
            <a:r>
              <a:rPr lang="sl-SI" dirty="0" smtClean="0"/>
              <a:t>HISTORICAL TOWN, PEDESTRIAN AREA</a:t>
            </a:r>
            <a:endParaRPr dirty="0"/>
          </a:p>
        </p:txBody>
      </p:sp>
      <p:sp>
        <p:nvSpPr>
          <p:cNvPr id="182" name="Rectangle 1"/>
          <p:cNvSpPr txBox="1"/>
          <p:nvPr/>
        </p:nvSpPr>
        <p:spPr>
          <a:xfrm>
            <a:off x="1569955" y="3117773"/>
            <a:ext cx="7466866" cy="20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solidFill>
                  <a:srgbClr val="808080"/>
                </a:solidFill>
              </a:defRPr>
            </a:lvl1pPr>
          </a:lstStyle>
          <a:p>
            <a:r>
              <a:t>1 min walk from GRAND HOTEL UNION and uHOTEL  •  8 min walk from HOTEL LEV   •  5 min walk from CENTRAL HOTEL   </a:t>
            </a:r>
          </a:p>
        </p:txBody>
      </p:sp>
      <p:pic>
        <p:nvPicPr>
          <p:cNvPr id="188"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189"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IN THE CITY CENTRE OF LJUBLJANA • WHAT TO SEE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Slika 2" descr="Slika 2"/>
          <p:cNvPicPr>
            <a:picLocks noChangeAspect="1"/>
          </p:cNvPicPr>
          <p:nvPr/>
        </p:nvPicPr>
        <p:blipFill>
          <a:blip r:embed="rId2"/>
          <a:stretch>
            <a:fillRect/>
          </a:stretch>
        </p:blipFill>
        <p:spPr>
          <a:xfrm>
            <a:off x="-146432" y="882895"/>
            <a:ext cx="9171140" cy="6138479"/>
          </a:xfrm>
          <a:prstGeom prst="rect">
            <a:avLst/>
          </a:prstGeom>
          <a:ln w="12700">
            <a:miter lim="400000"/>
          </a:ln>
        </p:spPr>
      </p:pic>
      <p:sp>
        <p:nvSpPr>
          <p:cNvPr id="196" name="Rectangle 32"/>
          <p:cNvSpPr/>
          <p:nvPr/>
        </p:nvSpPr>
        <p:spPr>
          <a:xfrm>
            <a:off x="-15631" y="783843"/>
            <a:ext cx="9167047" cy="1104477"/>
          </a:xfrm>
          <a:prstGeom prst="rect">
            <a:avLst/>
          </a:prstGeom>
          <a:solidFill>
            <a:srgbClr val="FFFFFF"/>
          </a:solidFill>
          <a:ln w="12700">
            <a:miter lim="400000"/>
          </a:ln>
        </p:spPr>
        <p:txBody>
          <a:bodyPr lIns="45719" rIns="45719" anchor="ctr"/>
          <a:lstStyle/>
          <a:p>
            <a:pPr algn="ctr">
              <a:defRPr sz="1800">
                <a:latin typeface="+mn-lt"/>
                <a:ea typeface="+mn-ea"/>
                <a:cs typeface="+mn-cs"/>
                <a:sym typeface="Calibri"/>
              </a:defRPr>
            </a:pPr>
            <a:endParaRPr/>
          </a:p>
        </p:txBody>
      </p:sp>
      <p:sp>
        <p:nvSpPr>
          <p:cNvPr id="197" name="Rectangle 33"/>
          <p:cNvSpPr txBox="1"/>
          <p:nvPr/>
        </p:nvSpPr>
        <p:spPr>
          <a:xfrm>
            <a:off x="1559610" y="1143131"/>
            <a:ext cx="721609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BDB798"/>
                </a:solidFill>
              </a:defRPr>
            </a:lvl1pPr>
          </a:lstStyle>
          <a:p>
            <a:r>
              <a:rPr lang="sl-SI" dirty="0" smtClean="0"/>
              <a:t>LJUBLJANIČA RIVER</a:t>
            </a:r>
            <a:endParaRPr dirty="0"/>
          </a:p>
        </p:txBody>
      </p:sp>
      <p:pic>
        <p:nvPicPr>
          <p:cNvPr id="205"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206"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IN THE CITY CENTRE OF LJUBLJANA • WHAT TO SEE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9" descr="Picture 19"/>
          <p:cNvPicPr>
            <a:picLocks noChangeAspect="1"/>
          </p:cNvPicPr>
          <p:nvPr/>
        </p:nvPicPr>
        <p:blipFill>
          <a:blip r:embed="rId2"/>
          <a:stretch>
            <a:fillRect/>
          </a:stretch>
        </p:blipFill>
        <p:spPr>
          <a:xfrm>
            <a:off x="-134" y="788944"/>
            <a:ext cx="9144001" cy="6240380"/>
          </a:xfrm>
          <a:prstGeom prst="rect">
            <a:avLst/>
          </a:prstGeom>
          <a:ln w="12700">
            <a:miter lim="400000"/>
          </a:ln>
        </p:spPr>
      </p:pic>
      <p:sp>
        <p:nvSpPr>
          <p:cNvPr id="212" name="Rectangle 35"/>
          <p:cNvSpPr/>
          <p:nvPr/>
        </p:nvSpPr>
        <p:spPr>
          <a:xfrm>
            <a:off x="-1" y="4701849"/>
            <a:ext cx="9167047" cy="1104478"/>
          </a:xfrm>
          <a:prstGeom prst="rect">
            <a:avLst/>
          </a:prstGeom>
          <a:solidFill>
            <a:srgbClr val="FFFFFF"/>
          </a:solidFill>
          <a:ln w="12700">
            <a:miter lim="400000"/>
          </a:ln>
        </p:spPr>
        <p:txBody>
          <a:bodyPr lIns="45719" rIns="45719" anchor="ctr"/>
          <a:lstStyle/>
          <a:p>
            <a:pPr algn="ctr">
              <a:defRPr sz="1800">
                <a:latin typeface="+mn-lt"/>
                <a:ea typeface="+mn-ea"/>
                <a:cs typeface="+mn-cs"/>
                <a:sym typeface="Calibri"/>
              </a:defRPr>
            </a:pPr>
            <a:endParaRPr/>
          </a:p>
        </p:txBody>
      </p:sp>
      <p:sp>
        <p:nvSpPr>
          <p:cNvPr id="213" name="Rectangle 36"/>
          <p:cNvSpPr txBox="1"/>
          <p:nvPr/>
        </p:nvSpPr>
        <p:spPr>
          <a:xfrm>
            <a:off x="1546910" y="5032615"/>
            <a:ext cx="7216090" cy="325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BDB798"/>
                </a:solidFill>
              </a:defRPr>
            </a:lvl1pPr>
          </a:lstStyle>
          <a:p>
            <a:r>
              <a:rPr dirty="0"/>
              <a:t>CENTRAL MARKET – ODPRTA KUHNA </a:t>
            </a:r>
          </a:p>
        </p:txBody>
      </p:sp>
      <p:sp>
        <p:nvSpPr>
          <p:cNvPr id="218" name="Rectangle 31"/>
          <p:cNvSpPr txBox="1"/>
          <p:nvPr/>
        </p:nvSpPr>
        <p:spPr>
          <a:xfrm>
            <a:off x="77417" y="2838260"/>
            <a:ext cx="1756643" cy="492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50000"/>
              </a:lnSpc>
              <a:defRPr sz="3200">
                <a:solidFill>
                  <a:srgbClr val="808080"/>
                </a:solidFill>
                <a:latin typeface="Gotham Light"/>
                <a:ea typeface="Gotham Light"/>
                <a:cs typeface="Gotham Light"/>
                <a:sym typeface="Gotham Light"/>
              </a:defRPr>
            </a:lvl1pPr>
          </a:lstStyle>
          <a:p>
            <a:r>
              <a:rPr dirty="0"/>
              <a:t>2</a:t>
            </a:r>
          </a:p>
        </p:txBody>
      </p:sp>
      <p:sp>
        <p:nvSpPr>
          <p:cNvPr id="222" name="Rectangle 31"/>
          <p:cNvSpPr txBox="1"/>
          <p:nvPr/>
        </p:nvSpPr>
        <p:spPr>
          <a:xfrm>
            <a:off x="77416" y="1730013"/>
            <a:ext cx="1756643" cy="739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50000"/>
              </a:lnSpc>
              <a:defRPr sz="3200">
                <a:solidFill>
                  <a:srgbClr val="808080"/>
                </a:solidFill>
                <a:latin typeface="Gotham Light"/>
                <a:ea typeface="Gotham Light"/>
                <a:cs typeface="Gotham Light"/>
                <a:sym typeface="Gotham Light"/>
              </a:defRPr>
            </a:lvl1pPr>
          </a:lstStyle>
          <a:p>
            <a:endParaRPr dirty="0"/>
          </a:p>
        </p:txBody>
      </p:sp>
      <p:pic>
        <p:nvPicPr>
          <p:cNvPr id="223"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224"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IN THE CITY CENTRE OF LJUBLJANA • WHAT TO SEE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19" descr="Picture 19"/>
          <p:cNvPicPr>
            <a:picLocks noChangeAspect="1"/>
          </p:cNvPicPr>
          <p:nvPr/>
        </p:nvPicPr>
        <p:blipFill>
          <a:blip r:embed="rId2"/>
          <a:stretch>
            <a:fillRect/>
          </a:stretch>
        </p:blipFill>
        <p:spPr>
          <a:xfrm>
            <a:off x="1484" y="789384"/>
            <a:ext cx="9164076" cy="6109384"/>
          </a:xfrm>
          <a:prstGeom prst="rect">
            <a:avLst/>
          </a:prstGeom>
          <a:ln w="12700">
            <a:miter lim="400000"/>
          </a:ln>
        </p:spPr>
      </p:pic>
      <p:sp>
        <p:nvSpPr>
          <p:cNvPr id="231" name="Rectangle 39"/>
          <p:cNvSpPr/>
          <p:nvPr/>
        </p:nvSpPr>
        <p:spPr>
          <a:xfrm>
            <a:off x="-1" y="5806326"/>
            <a:ext cx="9167047" cy="1104478"/>
          </a:xfrm>
          <a:prstGeom prst="rect">
            <a:avLst/>
          </a:prstGeom>
          <a:solidFill>
            <a:srgbClr val="FFFFFF"/>
          </a:solidFill>
          <a:ln w="12700">
            <a:miter lim="400000"/>
          </a:ln>
        </p:spPr>
        <p:txBody>
          <a:bodyPr lIns="45719" rIns="45719" anchor="ctr"/>
          <a:lstStyle/>
          <a:p>
            <a:pPr algn="ctr">
              <a:defRPr sz="1800">
                <a:latin typeface="+mn-lt"/>
                <a:ea typeface="+mn-ea"/>
                <a:cs typeface="+mn-cs"/>
                <a:sym typeface="Calibri"/>
              </a:defRPr>
            </a:pPr>
            <a:endParaRPr/>
          </a:p>
        </p:txBody>
      </p:sp>
      <p:sp>
        <p:nvSpPr>
          <p:cNvPr id="232" name="Rectangle 41"/>
          <p:cNvSpPr txBox="1"/>
          <p:nvPr/>
        </p:nvSpPr>
        <p:spPr>
          <a:xfrm>
            <a:off x="1546910" y="6117049"/>
            <a:ext cx="7216090"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BDB798"/>
                </a:solidFill>
              </a:defRPr>
            </a:lvl1pPr>
          </a:lstStyle>
          <a:p>
            <a:r>
              <a:rPr dirty="0"/>
              <a:t>LJUBLJANA CASTLE</a:t>
            </a:r>
          </a:p>
        </p:txBody>
      </p:sp>
      <p:pic>
        <p:nvPicPr>
          <p:cNvPr id="242"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243"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IN THE CITY CENTRE OF LJUBLJANA • WHAT TO SEE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xmlns="" id="{396349A8-022B-4B81-9282-BF00942BD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415" y="867625"/>
            <a:ext cx="12096346" cy="6247563"/>
          </a:xfrm>
          <a:prstGeom prst="rect">
            <a:avLst/>
          </a:prstGeom>
        </p:spPr>
      </p:pic>
      <p:sp>
        <p:nvSpPr>
          <p:cNvPr id="248" name="PoljeZBesedilom 12">
            <a:hlinkClick r:id="rId3" action="ppaction://hlinksldjump"/>
          </p:cNvPr>
          <p:cNvSpPr txBox="1"/>
          <p:nvPr/>
        </p:nvSpPr>
        <p:spPr>
          <a:xfrm>
            <a:off x="2215929" y="2465501"/>
            <a:ext cx="771424" cy="208281"/>
          </a:xfrm>
          <a:prstGeom prst="rect">
            <a:avLst/>
          </a:prstGeom>
          <a:solidFill>
            <a:srgbClr val="BDB7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00"/>
            </a:lvl1pPr>
          </a:lstStyle>
          <a:p>
            <a:r>
              <a:t>HOTEL LEV</a:t>
            </a:r>
          </a:p>
        </p:txBody>
      </p:sp>
      <p:sp>
        <p:nvSpPr>
          <p:cNvPr id="250" name="PoljeZBesedilom 15">
            <a:hlinkClick r:id="rId4" action="ppaction://hlinksldjump"/>
          </p:cNvPr>
          <p:cNvSpPr txBox="1"/>
          <p:nvPr/>
        </p:nvSpPr>
        <p:spPr>
          <a:xfrm>
            <a:off x="4648376" y="3655363"/>
            <a:ext cx="1219024" cy="230832"/>
          </a:xfrm>
          <a:prstGeom prst="rect">
            <a:avLst/>
          </a:prstGeom>
          <a:solidFill>
            <a:srgbClr val="BDB7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900"/>
            </a:lvl1pPr>
          </a:lstStyle>
          <a:p>
            <a:r>
              <a:t>GRAND HOTEL UNION</a:t>
            </a:r>
          </a:p>
        </p:txBody>
      </p:sp>
      <p:sp>
        <p:nvSpPr>
          <p:cNvPr id="252" name="PoljeZBesedilom 18">
            <a:hlinkClick r:id="rId5" action="ppaction://hlinksldjump"/>
          </p:cNvPr>
          <p:cNvSpPr txBox="1"/>
          <p:nvPr/>
        </p:nvSpPr>
        <p:spPr>
          <a:xfrm>
            <a:off x="4648376" y="2719968"/>
            <a:ext cx="1107353" cy="208281"/>
          </a:xfrm>
          <a:prstGeom prst="rect">
            <a:avLst/>
          </a:prstGeom>
          <a:solidFill>
            <a:srgbClr val="BDB7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00"/>
            </a:lvl1pPr>
          </a:lstStyle>
          <a:p>
            <a:r>
              <a:t>CENTRAL HOTEL</a:t>
            </a:r>
          </a:p>
        </p:txBody>
      </p:sp>
      <p:sp>
        <p:nvSpPr>
          <p:cNvPr id="253" name="PoljeZBesedilom 20"/>
          <p:cNvSpPr txBox="1"/>
          <p:nvPr/>
        </p:nvSpPr>
        <p:spPr>
          <a:xfrm>
            <a:off x="3025434" y="4484087"/>
            <a:ext cx="1191213" cy="372697"/>
          </a:xfrm>
          <a:prstGeom prst="rect">
            <a:avLst/>
          </a:prstGeom>
          <a:solidFill>
            <a:srgbClr val="E6B9B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900"/>
            </a:lvl1pPr>
          </a:lstStyle>
          <a:p>
            <a:r>
              <a:rPr dirty="0"/>
              <a:t>Prešeren Square &amp; Triple Bridge</a:t>
            </a:r>
          </a:p>
        </p:txBody>
      </p:sp>
      <p:pic>
        <p:nvPicPr>
          <p:cNvPr id="254" name="Picture 3" descr="Picture 3"/>
          <p:cNvPicPr>
            <a:picLocks noChangeAspect="1"/>
          </p:cNvPicPr>
          <p:nvPr/>
        </p:nvPicPr>
        <p:blipFill>
          <a:blip r:embed="rId6"/>
          <a:stretch>
            <a:fillRect/>
          </a:stretch>
        </p:blipFill>
        <p:spPr>
          <a:xfrm>
            <a:off x="3948023" y="4232677"/>
            <a:ext cx="268624" cy="268624"/>
          </a:xfrm>
          <a:prstGeom prst="rect">
            <a:avLst/>
          </a:prstGeom>
          <a:ln w="12700">
            <a:miter lim="400000"/>
          </a:ln>
        </p:spPr>
      </p:pic>
      <p:sp>
        <p:nvSpPr>
          <p:cNvPr id="255" name="PoljeZBesedilom 21"/>
          <p:cNvSpPr txBox="1"/>
          <p:nvPr/>
        </p:nvSpPr>
        <p:spPr>
          <a:xfrm>
            <a:off x="5454374" y="4481602"/>
            <a:ext cx="923245" cy="208281"/>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lvl1pPr>
          </a:lstStyle>
          <a:p>
            <a:r>
              <a:rPr dirty="0"/>
              <a:t>Dragon Bridge</a:t>
            </a:r>
          </a:p>
        </p:txBody>
      </p:sp>
      <p:pic>
        <p:nvPicPr>
          <p:cNvPr id="256" name="Picture 3" descr="Picture 3"/>
          <p:cNvPicPr>
            <a:picLocks noChangeAspect="1"/>
          </p:cNvPicPr>
          <p:nvPr/>
        </p:nvPicPr>
        <p:blipFill>
          <a:blip r:embed="rId6"/>
          <a:stretch>
            <a:fillRect/>
          </a:stretch>
        </p:blipFill>
        <p:spPr>
          <a:xfrm>
            <a:off x="5123576" y="4196332"/>
            <a:ext cx="268624" cy="268624"/>
          </a:xfrm>
          <a:prstGeom prst="rect">
            <a:avLst/>
          </a:prstGeom>
          <a:ln w="12700">
            <a:miter lim="400000"/>
          </a:ln>
        </p:spPr>
      </p:pic>
      <p:sp>
        <p:nvSpPr>
          <p:cNvPr id="257" name="PoljeZBesedilom 24"/>
          <p:cNvSpPr txBox="1"/>
          <p:nvPr/>
        </p:nvSpPr>
        <p:spPr>
          <a:xfrm>
            <a:off x="4879829" y="4905665"/>
            <a:ext cx="1046663" cy="208281"/>
          </a:xfrm>
          <a:prstGeom prst="rect">
            <a:avLst/>
          </a:prstGeom>
          <a:solidFill>
            <a:srgbClr val="92D05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lvl1pPr>
          </a:lstStyle>
          <a:p>
            <a:r>
              <a:rPr dirty="0"/>
              <a:t>Central market</a:t>
            </a:r>
          </a:p>
        </p:txBody>
      </p:sp>
      <p:pic>
        <p:nvPicPr>
          <p:cNvPr id="258" name="Picture 3" descr="Picture 3"/>
          <p:cNvPicPr>
            <a:picLocks noChangeAspect="1"/>
          </p:cNvPicPr>
          <p:nvPr/>
        </p:nvPicPr>
        <p:blipFill>
          <a:blip r:embed="rId6"/>
          <a:stretch>
            <a:fillRect/>
          </a:stretch>
        </p:blipFill>
        <p:spPr>
          <a:xfrm>
            <a:off x="4832346" y="4478532"/>
            <a:ext cx="268624" cy="268624"/>
          </a:xfrm>
          <a:prstGeom prst="rect">
            <a:avLst/>
          </a:prstGeom>
          <a:ln w="12700">
            <a:miter lim="400000"/>
          </a:ln>
        </p:spPr>
      </p:pic>
      <p:sp>
        <p:nvSpPr>
          <p:cNvPr id="259" name="PoljeZBesedilom 26"/>
          <p:cNvSpPr txBox="1"/>
          <p:nvPr/>
        </p:nvSpPr>
        <p:spPr>
          <a:xfrm>
            <a:off x="4931043" y="5877333"/>
            <a:ext cx="1046663" cy="208281"/>
          </a:xfrm>
          <a:prstGeom prst="rect">
            <a:avLst/>
          </a:prstGeom>
          <a:solidFill>
            <a:srgbClr val="B3A2C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lvl1pPr>
          </a:lstStyle>
          <a:p>
            <a:r>
              <a:t>Ljubljana Castle</a:t>
            </a:r>
          </a:p>
        </p:txBody>
      </p:sp>
      <p:pic>
        <p:nvPicPr>
          <p:cNvPr id="260" name="Picture 3" descr="Picture 3"/>
          <p:cNvPicPr>
            <a:picLocks noChangeAspect="1"/>
          </p:cNvPicPr>
          <p:nvPr/>
        </p:nvPicPr>
        <p:blipFill>
          <a:blip r:embed="rId6"/>
          <a:stretch>
            <a:fillRect/>
          </a:stretch>
        </p:blipFill>
        <p:spPr>
          <a:xfrm>
            <a:off x="4698034" y="5461273"/>
            <a:ext cx="268624" cy="268624"/>
          </a:xfrm>
          <a:prstGeom prst="rect">
            <a:avLst/>
          </a:prstGeom>
          <a:ln w="12700">
            <a:miter lim="400000"/>
          </a:ln>
        </p:spPr>
      </p:pic>
      <p:sp>
        <p:nvSpPr>
          <p:cNvPr id="261" name="PoljeZBesedilom 28"/>
          <p:cNvSpPr txBox="1"/>
          <p:nvPr/>
        </p:nvSpPr>
        <p:spPr>
          <a:xfrm>
            <a:off x="275810" y="3268852"/>
            <a:ext cx="1047199" cy="208280"/>
          </a:xfrm>
          <a:prstGeom prst="rect">
            <a:avLst/>
          </a:prstGeom>
          <a:solidFill>
            <a:srgbClr val="92D05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lvl1pPr>
          </a:lstStyle>
          <a:p>
            <a:r>
              <a:t>  Tivoli Park</a:t>
            </a:r>
          </a:p>
        </p:txBody>
      </p:sp>
      <p:pic>
        <p:nvPicPr>
          <p:cNvPr id="262" name="Picture 3" descr="Picture 3"/>
          <p:cNvPicPr>
            <a:picLocks noChangeAspect="1"/>
          </p:cNvPicPr>
          <p:nvPr/>
        </p:nvPicPr>
        <p:blipFill>
          <a:blip r:embed="rId6"/>
          <a:stretch>
            <a:fillRect/>
          </a:stretch>
        </p:blipFill>
        <p:spPr>
          <a:xfrm>
            <a:off x="530785" y="2877379"/>
            <a:ext cx="268624" cy="268624"/>
          </a:xfrm>
          <a:prstGeom prst="rect">
            <a:avLst/>
          </a:prstGeom>
          <a:ln w="12700">
            <a:miter lim="400000"/>
          </a:ln>
        </p:spPr>
      </p:pic>
      <p:sp>
        <p:nvSpPr>
          <p:cNvPr id="263" name="PoljeZBesedilom 30"/>
          <p:cNvSpPr txBox="1"/>
          <p:nvPr/>
        </p:nvSpPr>
        <p:spPr>
          <a:xfrm>
            <a:off x="3536161" y="5297138"/>
            <a:ext cx="1046663" cy="208281"/>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lvl1pPr>
          </a:lstStyle>
          <a:p>
            <a:r>
              <a:rPr dirty="0"/>
              <a:t>Old Town</a:t>
            </a:r>
          </a:p>
        </p:txBody>
      </p:sp>
      <p:pic>
        <p:nvPicPr>
          <p:cNvPr id="264" name="Picture 3" descr="Picture 3"/>
          <p:cNvPicPr>
            <a:picLocks noChangeAspect="1"/>
          </p:cNvPicPr>
          <p:nvPr/>
        </p:nvPicPr>
        <p:blipFill>
          <a:blip r:embed="rId6"/>
          <a:stretch>
            <a:fillRect/>
          </a:stretch>
        </p:blipFill>
        <p:spPr>
          <a:xfrm>
            <a:off x="4199411" y="4979634"/>
            <a:ext cx="268624" cy="268624"/>
          </a:xfrm>
          <a:prstGeom prst="rect">
            <a:avLst/>
          </a:prstGeom>
          <a:ln w="12700">
            <a:miter lim="400000"/>
          </a:ln>
        </p:spPr>
      </p:pic>
      <p:sp>
        <p:nvSpPr>
          <p:cNvPr id="265" name="PoljeZBesedilom 32"/>
          <p:cNvSpPr txBox="1"/>
          <p:nvPr/>
        </p:nvSpPr>
        <p:spPr>
          <a:xfrm>
            <a:off x="6209146" y="1242844"/>
            <a:ext cx="1183122" cy="347980"/>
          </a:xfrm>
          <a:prstGeom prst="rect">
            <a:avLst/>
          </a:prstGeom>
          <a:solidFill>
            <a:srgbClr val="BFBFBF">
              <a:alpha val="93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lvl1pPr>
          </a:lstStyle>
          <a:p>
            <a:r>
              <a:t>Main railway and bus station</a:t>
            </a:r>
          </a:p>
        </p:txBody>
      </p:sp>
      <p:pic>
        <p:nvPicPr>
          <p:cNvPr id="266" name="Picture 3" descr="Picture 3"/>
          <p:cNvPicPr>
            <a:picLocks noChangeAspect="1"/>
          </p:cNvPicPr>
          <p:nvPr/>
        </p:nvPicPr>
        <p:blipFill>
          <a:blip r:embed="rId6"/>
          <a:stretch>
            <a:fillRect/>
          </a:stretch>
        </p:blipFill>
        <p:spPr>
          <a:xfrm>
            <a:off x="6171605" y="1052859"/>
            <a:ext cx="268624" cy="268624"/>
          </a:xfrm>
          <a:prstGeom prst="rect">
            <a:avLst/>
          </a:prstGeom>
          <a:ln w="12700">
            <a:miter lim="400000"/>
          </a:ln>
        </p:spPr>
      </p:pic>
      <p:sp>
        <p:nvSpPr>
          <p:cNvPr id="267" name="PoljeZBesedilom 33">
            <a:hlinkClick r:id="rId7" action="ppaction://hlinksldjump"/>
          </p:cNvPr>
          <p:cNvSpPr txBox="1"/>
          <p:nvPr/>
        </p:nvSpPr>
        <p:spPr>
          <a:xfrm>
            <a:off x="3456405" y="3695969"/>
            <a:ext cx="478719" cy="230832"/>
          </a:xfrm>
          <a:prstGeom prst="rect">
            <a:avLst/>
          </a:prstGeom>
          <a:solidFill>
            <a:srgbClr val="BDB7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900"/>
            </a:lvl1pPr>
          </a:lstStyle>
          <a:p>
            <a:r>
              <a:t>uHOTEL</a:t>
            </a:r>
          </a:p>
        </p:txBody>
      </p:sp>
      <p:pic>
        <p:nvPicPr>
          <p:cNvPr id="268" name="pasicaV.jpg" descr="pasicaV.jpg"/>
          <p:cNvPicPr>
            <a:picLocks noChangeAspect="1"/>
          </p:cNvPicPr>
          <p:nvPr/>
        </p:nvPicPr>
        <p:blipFill>
          <a:blip r:embed="rId8"/>
          <a:srcRect l="2356" r="2356"/>
          <a:stretch>
            <a:fillRect/>
          </a:stretch>
        </p:blipFill>
        <p:spPr>
          <a:xfrm>
            <a:off x="0" y="-14934"/>
            <a:ext cx="9144000" cy="759710"/>
          </a:xfrm>
          <a:prstGeom prst="rect">
            <a:avLst/>
          </a:prstGeom>
          <a:ln w="12700">
            <a:miter lim="400000"/>
          </a:ln>
        </p:spPr>
      </p:pic>
      <p:sp>
        <p:nvSpPr>
          <p:cNvPr id="269"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IN THE CITY CENTRE OF LJUBLJANA • SLOVENIA</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Pravokotnik 2"/>
          <p:cNvGrpSpPr/>
          <p:nvPr/>
        </p:nvGrpSpPr>
        <p:grpSpPr>
          <a:xfrm>
            <a:off x="-1" y="764702"/>
            <a:ext cx="3131842" cy="6264251"/>
            <a:chOff x="0" y="0"/>
            <a:chExt cx="3131840" cy="6264249"/>
          </a:xfrm>
        </p:grpSpPr>
        <p:sp>
          <p:nvSpPr>
            <p:cNvPr id="274" name="Rectangle"/>
            <p:cNvSpPr/>
            <p:nvPr/>
          </p:nvSpPr>
          <p:spPr>
            <a:xfrm>
              <a:off x="-1" y="-1"/>
              <a:ext cx="3131842" cy="626425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808080"/>
                  </a:solidFill>
                  <a:latin typeface="+mn-lt"/>
                  <a:ea typeface="+mn-ea"/>
                  <a:cs typeface="+mn-cs"/>
                  <a:sym typeface="Calibri"/>
                </a:defRPr>
              </a:pPr>
              <a:endParaRPr/>
            </a:p>
          </p:txBody>
        </p:sp>
        <p:sp>
          <p:nvSpPr>
            <p:cNvPr id="275" name="www.union-hotels.eu"/>
            <p:cNvSpPr txBox="1"/>
            <p:nvPr/>
          </p:nvSpPr>
          <p:spPr>
            <a:xfrm>
              <a:off x="-1" y="3205784"/>
              <a:ext cx="3131842" cy="27228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r>
                <a:rPr dirty="0"/>
                <a:t>www.</a:t>
              </a:r>
              <a:r>
                <a:rPr lang="sl-SI" dirty="0"/>
                <a:t>grandhotelunion.si</a:t>
              </a:r>
              <a:endParaRPr dirty="0"/>
            </a:p>
          </p:txBody>
        </p:sp>
      </p:grpSp>
      <p:pic>
        <p:nvPicPr>
          <p:cNvPr id="3" name="Slika 2">
            <a:extLst>
              <a:ext uri="{FF2B5EF4-FFF2-40B4-BE49-F238E27FC236}">
                <a16:creationId xmlns:a16="http://schemas.microsoft.com/office/drawing/2014/main" xmlns="" id="{D2B926D2-91AE-4109-9D95-35CC0C38E5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38" y="2762350"/>
            <a:ext cx="3131845" cy="1991518"/>
          </a:xfrm>
          <a:prstGeom prst="rect">
            <a:avLst/>
          </a:prstGeom>
        </p:spPr>
      </p:pic>
      <p:pic>
        <p:nvPicPr>
          <p:cNvPr id="5" name="Slika 4">
            <a:extLst>
              <a:ext uri="{FF2B5EF4-FFF2-40B4-BE49-F238E27FC236}">
                <a16:creationId xmlns:a16="http://schemas.microsoft.com/office/drawing/2014/main" xmlns="" id="{24974137-A1E5-4BEB-996E-CFEA50268D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29" t="3933" r="19919" b="6748"/>
          <a:stretch/>
        </p:blipFill>
        <p:spPr>
          <a:xfrm>
            <a:off x="3131842" y="772409"/>
            <a:ext cx="6045774" cy="6256545"/>
          </a:xfrm>
          <a:prstGeom prst="rect">
            <a:avLst/>
          </a:prstGeom>
        </p:spPr>
      </p:pic>
      <p:pic>
        <p:nvPicPr>
          <p:cNvPr id="271"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272"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WELCOME TO THE GRAND HOTEL UNION • IN THE HEART OF THE CITY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280"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GRAND HOTEL UNION • IN THE HEART OF THE CITY</a:t>
            </a:r>
          </a:p>
        </p:txBody>
      </p:sp>
      <p:pic>
        <p:nvPicPr>
          <p:cNvPr id="281" name="Slika 4" descr="Slika 4"/>
          <p:cNvPicPr>
            <a:picLocks noChangeAspect="1"/>
          </p:cNvPicPr>
          <p:nvPr/>
        </p:nvPicPr>
        <p:blipFill>
          <a:blip r:embed="rId3">
            <a:alphaModFix amt="35794"/>
          </a:blip>
          <a:srcRect t="8569" r="8082"/>
          <a:stretch>
            <a:fillRect/>
          </a:stretch>
        </p:blipFill>
        <p:spPr>
          <a:xfrm>
            <a:off x="-26271" y="789729"/>
            <a:ext cx="9193838" cy="6096217"/>
          </a:xfrm>
          <a:prstGeom prst="rect">
            <a:avLst/>
          </a:prstGeom>
          <a:ln w="12700">
            <a:miter lim="400000"/>
          </a:ln>
        </p:spPr>
      </p:pic>
      <p:sp>
        <p:nvSpPr>
          <p:cNvPr id="282" name="Rectangle 17"/>
          <p:cNvSpPr/>
          <p:nvPr/>
        </p:nvSpPr>
        <p:spPr>
          <a:xfrm>
            <a:off x="-1" y="1388419"/>
            <a:ext cx="9167047" cy="1104477"/>
          </a:xfrm>
          <a:prstGeom prst="rect">
            <a:avLst/>
          </a:prstGeom>
          <a:solidFill>
            <a:srgbClr val="FFFFFF">
              <a:alpha val="5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284" name="Rectangle 28"/>
          <p:cNvSpPr/>
          <p:nvPr/>
        </p:nvSpPr>
        <p:spPr>
          <a:xfrm>
            <a:off x="-1" y="2500711"/>
            <a:ext cx="9167047" cy="1104477"/>
          </a:xfrm>
          <a:prstGeom prst="rect">
            <a:avLst/>
          </a:prstGeom>
          <a:solidFill>
            <a:srgbClr val="FFFFFF">
              <a:alpha val="5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286" name="Rectangle 32"/>
          <p:cNvSpPr/>
          <p:nvPr/>
        </p:nvSpPr>
        <p:spPr>
          <a:xfrm>
            <a:off x="-1" y="3597373"/>
            <a:ext cx="9167047" cy="1104477"/>
          </a:xfrm>
          <a:prstGeom prst="rect">
            <a:avLst/>
          </a:prstGeom>
          <a:solidFill>
            <a:srgbClr val="FFFFFF">
              <a:alpha val="5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288" name="Rectangle 35"/>
          <p:cNvSpPr/>
          <p:nvPr/>
        </p:nvSpPr>
        <p:spPr>
          <a:xfrm>
            <a:off x="-1" y="4701849"/>
            <a:ext cx="9167047" cy="1104478"/>
          </a:xfrm>
          <a:prstGeom prst="rect">
            <a:avLst/>
          </a:prstGeom>
          <a:solidFill>
            <a:srgbClr val="FFFFFF">
              <a:alpha val="5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291" name="Rectangle 41"/>
          <p:cNvSpPr txBox="1"/>
          <p:nvPr/>
        </p:nvSpPr>
        <p:spPr>
          <a:xfrm>
            <a:off x="1419910" y="6036471"/>
            <a:ext cx="7216090"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solidFill>
                  <a:srgbClr val="808080"/>
                </a:solidFill>
                <a:latin typeface="Gotham Medium"/>
                <a:ea typeface="Gotham Medium"/>
                <a:cs typeface="Gotham Medium"/>
                <a:sym typeface="Gotham Medium"/>
              </a:defRPr>
            </a:lvl1pPr>
          </a:lstStyle>
          <a:p>
            <a:r>
              <a:rPr dirty="0"/>
              <a:t>FULL AV SUPPORT &amp; PROFESSIONAL STAFF </a:t>
            </a:r>
          </a:p>
        </p:txBody>
      </p:sp>
      <p:sp>
        <p:nvSpPr>
          <p:cNvPr id="293" name="Rectangle 20"/>
          <p:cNvSpPr txBox="1"/>
          <p:nvPr/>
        </p:nvSpPr>
        <p:spPr>
          <a:xfrm>
            <a:off x="1419910" y="4931995"/>
            <a:ext cx="7216090" cy="302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solidFill>
                  <a:srgbClr val="808080"/>
                </a:solidFill>
                <a:latin typeface="Gotham Medium"/>
                <a:ea typeface="Gotham Medium"/>
                <a:cs typeface="Gotham Medium"/>
                <a:sym typeface="Gotham Medium"/>
              </a:defRPr>
            </a:lvl1pPr>
          </a:lstStyle>
          <a:p>
            <a:r>
              <a:t>F&amp;B OUTLETS WITH OUTSTANDING CHEFS</a:t>
            </a:r>
          </a:p>
        </p:txBody>
      </p:sp>
      <p:sp>
        <p:nvSpPr>
          <p:cNvPr id="294" name="Rectangle 21"/>
          <p:cNvSpPr txBox="1"/>
          <p:nvPr/>
        </p:nvSpPr>
        <p:spPr>
          <a:xfrm>
            <a:off x="1419910" y="1618563"/>
            <a:ext cx="7216090"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solidFill>
                  <a:srgbClr val="808080"/>
                </a:solidFill>
                <a:latin typeface="Gotham Medium"/>
                <a:ea typeface="Gotham Medium"/>
                <a:cs typeface="Gotham Medium"/>
                <a:sym typeface="Gotham Medium"/>
              </a:defRPr>
            </a:lvl1pPr>
          </a:lstStyle>
          <a:p>
            <a:r>
              <a:rPr dirty="0" smtClean="0"/>
              <a:t>1</a:t>
            </a:r>
            <a:r>
              <a:rPr lang="sl-SI" dirty="0" smtClean="0"/>
              <a:t>07</a:t>
            </a:r>
            <a:r>
              <a:rPr dirty="0" smtClean="0"/>
              <a:t> </a:t>
            </a:r>
            <a:r>
              <a:rPr dirty="0"/>
              <a:t>COMFORTABLE AND ELEGANTLY FURNISHED ROOMS</a:t>
            </a:r>
          </a:p>
        </p:txBody>
      </p:sp>
      <p:sp>
        <p:nvSpPr>
          <p:cNvPr id="295" name="Rectangle 22"/>
          <p:cNvSpPr txBox="1"/>
          <p:nvPr/>
        </p:nvSpPr>
        <p:spPr>
          <a:xfrm>
            <a:off x="1419910" y="2723040"/>
            <a:ext cx="7216090" cy="302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solidFill>
                  <a:srgbClr val="808080"/>
                </a:solidFill>
                <a:latin typeface="Gotham Medium"/>
                <a:ea typeface="Gotham Medium"/>
                <a:cs typeface="Gotham Medium"/>
                <a:sym typeface="Gotham Medium"/>
              </a:defRPr>
            </a:lvl1pPr>
          </a:lstStyle>
          <a:p>
            <a:r>
              <a:t>120 SECURED PARKING SPACES</a:t>
            </a:r>
          </a:p>
        </p:txBody>
      </p:sp>
      <p:sp>
        <p:nvSpPr>
          <p:cNvPr id="296" name="Rectangle 23"/>
          <p:cNvSpPr txBox="1"/>
          <p:nvPr/>
        </p:nvSpPr>
        <p:spPr>
          <a:xfrm>
            <a:off x="1419910" y="3802117"/>
            <a:ext cx="7959635"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solidFill>
                  <a:srgbClr val="808080"/>
                </a:solidFill>
                <a:latin typeface="Gotham Medium"/>
                <a:ea typeface="Gotham Medium"/>
                <a:cs typeface="Gotham Medium"/>
                <a:sym typeface="Gotham Medium"/>
              </a:defRPr>
            </a:lvl1pPr>
          </a:lstStyle>
          <a:p>
            <a:r>
              <a:rPr lang="sl-SI" dirty="0"/>
              <a:t>18</a:t>
            </a:r>
            <a:r>
              <a:rPr dirty="0"/>
              <a:t> CONFERENCE HALLS AND SALONS OFFERING OVER </a:t>
            </a:r>
            <a:r>
              <a:rPr lang="sl-SI" dirty="0"/>
              <a:t>2.200</a:t>
            </a:r>
            <a:r>
              <a:rPr dirty="0"/>
              <a:t> m2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ravokotnik 14"/>
          <p:cNvSpPr txBox="1"/>
          <p:nvPr/>
        </p:nvSpPr>
        <p:spPr>
          <a:xfrm>
            <a:off x="497135" y="4057351"/>
            <a:ext cx="3787439" cy="2065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Font typeface="Arial"/>
              <a:buChar char="•"/>
              <a:defRPr sz="1500">
                <a:solidFill>
                  <a:srgbClr val="808080"/>
                </a:solidFill>
              </a:defRPr>
            </a:pPr>
            <a:r>
              <a:rPr dirty="0"/>
              <a:t>COMFORT </a:t>
            </a:r>
            <a:r>
              <a:rPr lang="sl-SI" dirty="0"/>
              <a:t>ROOM</a:t>
            </a:r>
            <a:r>
              <a:rPr dirty="0"/>
              <a:t> (</a:t>
            </a:r>
            <a:r>
              <a:rPr dirty="0" smtClean="0"/>
              <a:t>3</a:t>
            </a:r>
            <a:r>
              <a:rPr lang="sl-SI" dirty="0"/>
              <a:t>6</a:t>
            </a:r>
            <a:r>
              <a:rPr dirty="0" smtClean="0"/>
              <a:t>)</a:t>
            </a:r>
            <a:endParaRPr dirty="0"/>
          </a:p>
          <a:p>
            <a:pPr marL="285750" indent="-285750">
              <a:lnSpc>
                <a:spcPct val="150000"/>
              </a:lnSpc>
              <a:buSzPct val="100000"/>
              <a:buFont typeface="Arial"/>
              <a:buChar char="•"/>
              <a:defRPr sz="1500">
                <a:solidFill>
                  <a:srgbClr val="808080"/>
                </a:solidFill>
              </a:defRPr>
            </a:pPr>
            <a:r>
              <a:rPr dirty="0"/>
              <a:t>DELUXE </a:t>
            </a:r>
            <a:r>
              <a:rPr lang="sl-SI" dirty="0"/>
              <a:t>ROOM</a:t>
            </a:r>
            <a:r>
              <a:rPr dirty="0"/>
              <a:t> </a:t>
            </a:r>
            <a:r>
              <a:rPr dirty="0" smtClean="0"/>
              <a:t>(</a:t>
            </a:r>
            <a:r>
              <a:rPr lang="sl-SI" dirty="0" smtClean="0"/>
              <a:t>56</a:t>
            </a:r>
            <a:r>
              <a:rPr dirty="0" smtClean="0"/>
              <a:t>)</a:t>
            </a:r>
            <a:endParaRPr lang="sl-SI" dirty="0"/>
          </a:p>
          <a:p>
            <a:pPr marL="285750" indent="-285750">
              <a:lnSpc>
                <a:spcPct val="150000"/>
              </a:lnSpc>
              <a:buSzPct val="100000"/>
              <a:buFont typeface="Arial"/>
              <a:buChar char="•"/>
              <a:defRPr sz="1500">
                <a:solidFill>
                  <a:srgbClr val="808080"/>
                </a:solidFill>
              </a:defRPr>
            </a:pPr>
            <a:r>
              <a:rPr lang="en-US" dirty="0"/>
              <a:t>FAMILY TWO BEDROOM SUITE </a:t>
            </a:r>
            <a:r>
              <a:rPr lang="en-US" dirty="0" smtClean="0"/>
              <a:t>(</a:t>
            </a:r>
            <a:r>
              <a:rPr lang="sl-SI" dirty="0" smtClean="0"/>
              <a:t>3</a:t>
            </a:r>
            <a:r>
              <a:rPr lang="en-US" dirty="0" smtClean="0"/>
              <a:t>)</a:t>
            </a:r>
            <a:endParaRPr dirty="0"/>
          </a:p>
          <a:p>
            <a:pPr marL="285750" indent="-285750">
              <a:lnSpc>
                <a:spcPct val="150000"/>
              </a:lnSpc>
              <a:buSzPct val="100000"/>
              <a:buFont typeface="Arial"/>
              <a:buChar char="•"/>
              <a:defRPr sz="1500">
                <a:solidFill>
                  <a:srgbClr val="808080"/>
                </a:solidFill>
              </a:defRPr>
            </a:pPr>
            <a:r>
              <a:rPr dirty="0"/>
              <a:t>STUDIO APARTMENT </a:t>
            </a:r>
            <a:r>
              <a:rPr dirty="0" smtClean="0"/>
              <a:t>(</a:t>
            </a:r>
            <a:r>
              <a:rPr lang="sl-SI" dirty="0"/>
              <a:t>9</a:t>
            </a:r>
            <a:r>
              <a:rPr dirty="0" smtClean="0"/>
              <a:t>)</a:t>
            </a:r>
            <a:endParaRPr dirty="0"/>
          </a:p>
          <a:p>
            <a:pPr marL="285750" indent="-285750">
              <a:lnSpc>
                <a:spcPct val="150000"/>
              </a:lnSpc>
              <a:buSzPct val="100000"/>
              <a:buFont typeface="Arial"/>
              <a:buChar char="•"/>
              <a:defRPr sz="1500">
                <a:solidFill>
                  <a:srgbClr val="808080"/>
                </a:solidFill>
              </a:defRPr>
            </a:pPr>
            <a:r>
              <a:rPr lang="sl-SI" dirty="0" smtClean="0"/>
              <a:t>CORNER </a:t>
            </a:r>
            <a:r>
              <a:rPr lang="sl-SI" dirty="0"/>
              <a:t>SUITE </a:t>
            </a:r>
            <a:r>
              <a:rPr lang="sl-SI" dirty="0" smtClean="0"/>
              <a:t>(3)</a:t>
            </a:r>
            <a:endParaRPr lang="sl-SI" dirty="0"/>
          </a:p>
          <a:p>
            <a:pPr algn="r">
              <a:lnSpc>
                <a:spcPct val="150000"/>
              </a:lnSpc>
              <a:buSzPct val="100000"/>
              <a:defRPr sz="1500">
                <a:solidFill>
                  <a:srgbClr val="808080"/>
                </a:solidFill>
              </a:defRPr>
            </a:pPr>
            <a:r>
              <a:rPr lang="sl-SI" sz="1100" i="1" dirty="0" smtClean="0"/>
              <a:t>21 ROOMS CURRENTLY BEING REFURBISHED</a:t>
            </a:r>
          </a:p>
        </p:txBody>
      </p:sp>
      <p:pic>
        <p:nvPicPr>
          <p:cNvPr id="299" name="Picture 2" descr="Picture 2"/>
          <p:cNvPicPr>
            <a:picLocks noChangeAspect="1"/>
          </p:cNvPicPr>
          <p:nvPr/>
        </p:nvPicPr>
        <p:blipFill rotWithShape="1">
          <a:blip r:embed="rId2"/>
          <a:srcRect b="8854"/>
          <a:stretch/>
        </p:blipFill>
        <p:spPr>
          <a:xfrm>
            <a:off x="863597" y="715591"/>
            <a:ext cx="1590676" cy="2856284"/>
          </a:xfrm>
          <a:prstGeom prst="rect">
            <a:avLst/>
          </a:prstGeom>
          <a:ln w="12700">
            <a:miter lim="400000"/>
          </a:ln>
        </p:spPr>
      </p:pic>
      <p:pic>
        <p:nvPicPr>
          <p:cNvPr id="300" name="Slika 2" descr="Slika 2"/>
          <p:cNvPicPr>
            <a:picLocks noChangeAspect="1"/>
          </p:cNvPicPr>
          <p:nvPr/>
        </p:nvPicPr>
        <p:blipFill>
          <a:blip r:embed="rId3"/>
          <a:srcRect l="13017"/>
          <a:stretch>
            <a:fillRect/>
          </a:stretch>
        </p:blipFill>
        <p:spPr>
          <a:xfrm>
            <a:off x="4649758" y="735288"/>
            <a:ext cx="3561894" cy="6142410"/>
          </a:xfrm>
          <a:prstGeom prst="rect">
            <a:avLst/>
          </a:prstGeom>
          <a:ln w="12700">
            <a:miter lim="400000"/>
          </a:ln>
        </p:spPr>
      </p:pic>
      <p:pic>
        <p:nvPicPr>
          <p:cNvPr id="301"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302"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GRAND HOTEL UNION • ROOM TYPES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Slika 6" descr="Slika 6"/>
          <p:cNvPicPr>
            <a:picLocks noChangeAspect="1"/>
          </p:cNvPicPr>
          <p:nvPr/>
        </p:nvPicPr>
        <p:blipFill>
          <a:blip r:embed="rId3"/>
          <a:srcRect t="37221" b="27002"/>
          <a:stretch>
            <a:fillRect/>
          </a:stretch>
        </p:blipFill>
        <p:spPr>
          <a:xfrm>
            <a:off x="-8768" y="3047975"/>
            <a:ext cx="9144001" cy="2181225"/>
          </a:xfrm>
          <a:prstGeom prst="rect">
            <a:avLst/>
          </a:prstGeom>
          <a:ln w="12700">
            <a:miter lim="400000"/>
          </a:ln>
        </p:spPr>
      </p:pic>
      <p:sp>
        <p:nvSpPr>
          <p:cNvPr id="10" name="Rectangle 14">
            <a:extLst>
              <a:ext uri="{FF2B5EF4-FFF2-40B4-BE49-F238E27FC236}">
                <a16:creationId xmlns:a16="http://schemas.microsoft.com/office/drawing/2014/main" xmlns="" id="{97E1E0DC-0B32-467C-A57B-C9A258A8B8B9}"/>
              </a:ext>
            </a:extLst>
          </p:cNvPr>
          <p:cNvSpPr/>
          <p:nvPr/>
        </p:nvSpPr>
        <p:spPr>
          <a:xfrm>
            <a:off x="-7011" y="5085183"/>
            <a:ext cx="9147590" cy="1772817"/>
          </a:xfrm>
          <a:prstGeom prst="rect">
            <a:avLst/>
          </a:prstGeom>
          <a:solidFill>
            <a:srgbClr val="FFFFFF">
              <a:alpha val="77000"/>
            </a:srgbClr>
          </a:solidFill>
          <a:ln w="12700">
            <a:miter lim="400000"/>
          </a:ln>
        </p:spPr>
        <p:txBody>
          <a:bodyPr lIns="45719" rIns="45719" anchor="ctr"/>
          <a:lstStyle/>
          <a:p>
            <a:pPr algn="ctr">
              <a:defRPr sz="1800">
                <a:latin typeface="+mn-lt"/>
                <a:ea typeface="+mn-ea"/>
                <a:cs typeface="+mn-cs"/>
                <a:sym typeface="Calibri"/>
              </a:defRPr>
            </a:pPr>
            <a:endParaRPr/>
          </a:p>
        </p:txBody>
      </p:sp>
      <p:pic>
        <p:nvPicPr>
          <p:cNvPr id="304"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305"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GRAND HOTEL UNION ROOMS • DECORATED WITH AN ETERNAL ELEGANCE</a:t>
            </a:r>
          </a:p>
        </p:txBody>
      </p:sp>
      <p:pic>
        <p:nvPicPr>
          <p:cNvPr id="307" name="Slika 2" descr="Slika 2"/>
          <p:cNvPicPr>
            <a:picLocks noChangeAspect="1"/>
          </p:cNvPicPr>
          <p:nvPr/>
        </p:nvPicPr>
        <p:blipFill>
          <a:blip r:embed="rId5"/>
          <a:srcRect t="33463" b="30364"/>
          <a:stretch>
            <a:fillRect/>
          </a:stretch>
        </p:blipFill>
        <p:spPr>
          <a:xfrm>
            <a:off x="-21404" y="790102"/>
            <a:ext cx="9169243" cy="2211229"/>
          </a:xfrm>
          <a:prstGeom prst="rect">
            <a:avLst/>
          </a:prstGeom>
          <a:ln w="12700">
            <a:miter lim="400000"/>
          </a:ln>
        </p:spPr>
      </p:pic>
      <p:sp>
        <p:nvSpPr>
          <p:cNvPr id="308" name="Rectangle 14"/>
          <p:cNvSpPr/>
          <p:nvPr/>
        </p:nvSpPr>
        <p:spPr>
          <a:xfrm>
            <a:off x="-3590" y="5253113"/>
            <a:ext cx="9147590" cy="1604887"/>
          </a:xfrm>
          <a:prstGeom prst="rect">
            <a:avLst/>
          </a:prstGeom>
          <a:solidFill>
            <a:srgbClr val="FFFFFF">
              <a:alpha val="77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309" name="Naslov 1"/>
          <p:cNvSpPr txBox="1"/>
          <p:nvPr/>
        </p:nvSpPr>
        <p:spPr>
          <a:xfrm>
            <a:off x="-21404" y="5750714"/>
            <a:ext cx="9144001"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rPr dirty="0"/>
              <a:t>COMFORT</a:t>
            </a:r>
            <a:r>
              <a:rPr lang="sl-SI" dirty="0"/>
              <a:t> ROOM </a:t>
            </a:r>
            <a:r>
              <a:rPr sz="1600" dirty="0"/>
              <a:t>average size is 2</a:t>
            </a:r>
            <a:r>
              <a:rPr lang="sl-SI" sz="1600" dirty="0"/>
              <a:t>3</a:t>
            </a:r>
            <a:r>
              <a:rPr sz="1600" dirty="0"/>
              <a:t> </a:t>
            </a:r>
            <a:r>
              <a:rPr sz="1600" dirty="0" err="1"/>
              <a:t>SqM</a:t>
            </a:r>
            <a:r>
              <a:rPr sz="1600" dirty="0"/>
              <a:t>/2</a:t>
            </a:r>
            <a:r>
              <a:rPr lang="sl-SI" sz="1600" dirty="0"/>
              <a:t>4</a:t>
            </a:r>
            <a:r>
              <a:rPr sz="1600" dirty="0"/>
              <a:t>7 </a:t>
            </a:r>
            <a:r>
              <a:rPr sz="1600" dirty="0" err="1"/>
              <a:t>SqFt</a:t>
            </a:r>
            <a:r>
              <a:rPr sz="1600" dirty="0"/>
              <a:t>.</a:t>
            </a:r>
            <a:endParaRPr sz="4400" dirty="0"/>
          </a:p>
          <a:p>
            <a:pPr algn="ctr">
              <a:defRPr sz="1800">
                <a:solidFill>
                  <a:srgbClr val="808080"/>
                </a:solidFill>
              </a:defRPr>
            </a:pPr>
            <a:endParaRPr sz="4400" dirty="0"/>
          </a:p>
          <a:p>
            <a:pPr algn="ctr">
              <a:defRPr sz="1800">
                <a:solidFill>
                  <a:srgbClr val="808080"/>
                </a:solidFill>
              </a:defRPr>
            </a:pPr>
            <a:r>
              <a:rPr dirty="0"/>
              <a:t>  </a:t>
            </a:r>
            <a:endParaRPr sz="1600" dirty="0"/>
          </a:p>
        </p:txBody>
      </p:sp>
      <p:sp>
        <p:nvSpPr>
          <p:cNvPr id="9" name="Straight Connector 16">
            <a:extLst>
              <a:ext uri="{FF2B5EF4-FFF2-40B4-BE49-F238E27FC236}">
                <a16:creationId xmlns:a16="http://schemas.microsoft.com/office/drawing/2014/main" xmlns="" id="{356C7482-4E02-4DF9-AD43-E7EF0939194F}"/>
              </a:ext>
            </a:extLst>
          </p:cNvPr>
          <p:cNvSpPr/>
          <p:nvPr/>
        </p:nvSpPr>
        <p:spPr>
          <a:xfrm>
            <a:off x="1485321" y="5608108"/>
            <a:ext cx="655272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Slika 3" descr="Slika 3"/>
          <p:cNvPicPr>
            <a:picLocks noChangeAspect="1"/>
          </p:cNvPicPr>
          <p:nvPr/>
        </p:nvPicPr>
        <p:blipFill rotWithShape="1">
          <a:blip r:embed="rId3"/>
          <a:srcRect t="17109" r="261" b="6374"/>
          <a:stretch/>
        </p:blipFill>
        <p:spPr>
          <a:xfrm>
            <a:off x="34" y="784427"/>
            <a:ext cx="9144175" cy="4676813"/>
          </a:xfrm>
          <a:prstGeom prst="rect">
            <a:avLst/>
          </a:prstGeom>
          <a:ln w="12700">
            <a:miter lim="400000"/>
          </a:ln>
        </p:spPr>
      </p:pic>
      <p:sp>
        <p:nvSpPr>
          <p:cNvPr id="7" name="Rectangle 14">
            <a:extLst>
              <a:ext uri="{FF2B5EF4-FFF2-40B4-BE49-F238E27FC236}">
                <a16:creationId xmlns:a16="http://schemas.microsoft.com/office/drawing/2014/main" xmlns="" id="{90D3FBCC-1C07-4765-A99A-F3A030B9E971}"/>
              </a:ext>
            </a:extLst>
          </p:cNvPr>
          <p:cNvSpPr/>
          <p:nvPr/>
        </p:nvSpPr>
        <p:spPr>
          <a:xfrm>
            <a:off x="-7011" y="5085183"/>
            <a:ext cx="9147590" cy="1772817"/>
          </a:xfrm>
          <a:prstGeom prst="rect">
            <a:avLst/>
          </a:prstGeom>
          <a:solidFill>
            <a:srgbClr val="FFFFFF">
              <a:alpha val="77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315" name="Naslov 1"/>
          <p:cNvSpPr txBox="1"/>
          <p:nvPr/>
        </p:nvSpPr>
        <p:spPr>
          <a:xfrm>
            <a:off x="0" y="5998482"/>
            <a:ext cx="914400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321468" indent="-321468" algn="ctr">
              <a:buSzPct val="100000"/>
              <a:buFont typeface="Arial"/>
              <a:buChar char="•"/>
              <a:defRPr sz="1800">
                <a:solidFill>
                  <a:srgbClr val="808080"/>
                </a:solidFill>
              </a:defRPr>
            </a:pPr>
            <a:endParaRPr dirty="0"/>
          </a:p>
          <a:p>
            <a:pPr algn="ctr">
              <a:defRPr sz="1800">
                <a:solidFill>
                  <a:srgbClr val="808080"/>
                </a:solidFill>
              </a:defRPr>
            </a:pPr>
            <a:r>
              <a:rPr dirty="0"/>
              <a:t>  DELUXE DOUBLE / TWIN </a:t>
            </a:r>
            <a:r>
              <a:rPr sz="1600" dirty="0"/>
              <a:t>average size is </a:t>
            </a:r>
            <a:r>
              <a:rPr lang="sl-SI" sz="1600" dirty="0"/>
              <a:t>30 </a:t>
            </a:r>
            <a:r>
              <a:rPr sz="1600" dirty="0" err="1"/>
              <a:t>SqM</a:t>
            </a:r>
            <a:r>
              <a:rPr sz="1600" dirty="0"/>
              <a:t>/</a:t>
            </a:r>
            <a:r>
              <a:rPr lang="sl-SI" sz="1600" dirty="0"/>
              <a:t> </a:t>
            </a:r>
            <a:r>
              <a:rPr sz="1600" dirty="0"/>
              <a:t>3</a:t>
            </a:r>
            <a:r>
              <a:rPr lang="sl-SI" sz="1600" dirty="0"/>
              <a:t>23</a:t>
            </a:r>
            <a:r>
              <a:rPr sz="1600" dirty="0"/>
              <a:t> </a:t>
            </a:r>
            <a:r>
              <a:rPr sz="1600" dirty="0" err="1"/>
              <a:t>SqFt</a:t>
            </a:r>
            <a:r>
              <a:rPr sz="1600" dirty="0"/>
              <a:t>.</a:t>
            </a:r>
          </a:p>
        </p:txBody>
      </p:sp>
      <p:sp>
        <p:nvSpPr>
          <p:cNvPr id="316" name="Straight Connector 16"/>
          <p:cNvSpPr/>
          <p:nvPr/>
        </p:nvSpPr>
        <p:spPr>
          <a:xfrm>
            <a:off x="1331640" y="6107570"/>
            <a:ext cx="655272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317"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318"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GRAND HOTEL UNION ROOMS • DECORATED WITH AN ETERNAL ELEGANCE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asicaV.jpg" descr="pasicaV.jpg"/>
          <p:cNvPicPr>
            <a:picLocks noChangeAspect="1"/>
          </p:cNvPicPr>
          <p:nvPr/>
        </p:nvPicPr>
        <p:blipFill>
          <a:blip r:embed="rId2"/>
          <a:srcRect l="2356" r="2356"/>
          <a:stretch>
            <a:fillRect/>
          </a:stretch>
        </p:blipFill>
        <p:spPr>
          <a:xfrm>
            <a:off x="0" y="-14934"/>
            <a:ext cx="9144000" cy="759710"/>
          </a:xfrm>
          <a:prstGeom prst="rect">
            <a:avLst/>
          </a:prstGeom>
          <a:solidFill>
            <a:srgbClr val="BDB798"/>
          </a:solidFill>
          <a:ln w="12700">
            <a:miter lim="400000"/>
          </a:ln>
        </p:spPr>
      </p:pic>
      <p:sp>
        <p:nvSpPr>
          <p:cNvPr id="121"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dirty="0"/>
              <a:t>UNION HOTELS • IN THE CITY CENTRE OF LJUBLJANA • SLOVENIA </a:t>
            </a:r>
          </a:p>
        </p:txBody>
      </p:sp>
      <p:pic>
        <p:nvPicPr>
          <p:cNvPr id="10" name="Slika 9">
            <a:extLst>
              <a:ext uri="{FF2B5EF4-FFF2-40B4-BE49-F238E27FC236}">
                <a16:creationId xmlns:a16="http://schemas.microsoft.com/office/drawing/2014/main" xmlns="" id="{5809B81E-327D-4D5A-ABCB-ACCE43BC6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27" y="4186505"/>
            <a:ext cx="6927799" cy="2199952"/>
          </a:xfrm>
          <a:prstGeom prst="rect">
            <a:avLst/>
          </a:prstGeom>
        </p:spPr>
      </p:pic>
      <p:sp>
        <p:nvSpPr>
          <p:cNvPr id="11" name="Glavni naslov…">
            <a:extLst>
              <a:ext uri="{FF2B5EF4-FFF2-40B4-BE49-F238E27FC236}">
                <a16:creationId xmlns:a16="http://schemas.microsoft.com/office/drawing/2014/main" xmlns="" id="{41F2E766-C24B-4476-A0CC-DF369BA50848}"/>
              </a:ext>
            </a:extLst>
          </p:cNvPr>
          <p:cNvSpPr txBox="1"/>
          <p:nvPr/>
        </p:nvSpPr>
        <p:spPr>
          <a:xfrm>
            <a:off x="958901" y="1017906"/>
            <a:ext cx="6927799" cy="4462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gn="ctr" defTabSz="825500">
              <a:defRPr sz="10000">
                <a:latin typeface="+mj-lt"/>
                <a:ea typeface="+mj-ea"/>
                <a:cs typeface="+mj-cs"/>
                <a:sym typeface="Gotham Light"/>
              </a:defRPr>
            </a:pPr>
            <a:r>
              <a:rPr lang="en-US" sz="2000" dirty="0">
                <a:solidFill>
                  <a:schemeClr val="tx2"/>
                </a:solidFill>
                <a:latin typeface="Gotham Light"/>
                <a:ea typeface="+mj-ea"/>
                <a:cs typeface="Gotham Light"/>
                <a:sym typeface="Gotham Light"/>
              </a:rPr>
              <a:t>4 HOTELS </a:t>
            </a:r>
            <a:endParaRPr lang="sl-SI" sz="2000" dirty="0">
              <a:solidFill>
                <a:schemeClr val="tx2"/>
              </a:solidFill>
              <a:latin typeface="Gotham Light"/>
              <a:ea typeface="+mj-ea"/>
              <a:cs typeface="Gotham Light"/>
              <a:sym typeface="Gotham Light"/>
            </a:endParaRPr>
          </a:p>
          <a:p>
            <a:pPr algn="ctr" defTabSz="825500">
              <a:defRPr sz="10000">
                <a:latin typeface="+mj-lt"/>
                <a:ea typeface="+mj-ea"/>
                <a:cs typeface="+mj-cs"/>
                <a:sym typeface="Gotham Light"/>
              </a:defRPr>
            </a:pPr>
            <a:r>
              <a:rPr lang="en-US" sz="1400" dirty="0">
                <a:solidFill>
                  <a:srgbClr val="BDB798"/>
                </a:solidFill>
                <a:latin typeface="Gotham Light"/>
                <a:ea typeface="+mj-ea"/>
                <a:cs typeface="Gotham Light"/>
                <a:sym typeface="Gotham Light"/>
              </a:rPr>
              <a:t>with different concepts, all on a top location in the city centre of Ljubljana</a:t>
            </a:r>
            <a:endParaRPr lang="sl-SI" sz="1400" dirty="0">
              <a:solidFill>
                <a:srgbClr val="BDB798"/>
              </a:solidFill>
              <a:latin typeface="Gotham Light"/>
              <a:ea typeface="+mj-ea"/>
              <a:cs typeface="Gotham Light"/>
              <a:sym typeface="Gotham Light"/>
            </a:endParaRPr>
          </a:p>
          <a:p>
            <a:pPr algn="ctr" defTabSz="825500">
              <a:defRPr sz="10000">
                <a:latin typeface="+mj-lt"/>
                <a:ea typeface="+mj-ea"/>
                <a:cs typeface="+mj-cs"/>
                <a:sym typeface="Gotham Light"/>
              </a:defRPr>
            </a:pPr>
            <a:endParaRPr lang="sl-SI" sz="1400" dirty="0">
              <a:solidFill>
                <a:srgbClr val="BDB798"/>
              </a:solidFill>
              <a:latin typeface="Gotham Light"/>
              <a:ea typeface="+mj-ea"/>
              <a:cs typeface="Gotham Light"/>
              <a:sym typeface="Gotham Light"/>
            </a:endParaRPr>
          </a:p>
          <a:p>
            <a:pPr algn="ctr" defTabSz="825500">
              <a:defRPr sz="10000">
                <a:latin typeface="+mj-lt"/>
                <a:ea typeface="+mj-ea"/>
                <a:cs typeface="+mj-cs"/>
                <a:sym typeface="Gotham Light"/>
              </a:defRPr>
            </a:pPr>
            <a:r>
              <a:rPr lang="en-US" sz="2000" dirty="0" smtClean="0">
                <a:solidFill>
                  <a:schemeClr val="tx2"/>
                </a:solidFill>
                <a:latin typeface="Gotham Light"/>
                <a:ea typeface="+mj-ea"/>
                <a:cs typeface="Gotham Light"/>
                <a:sym typeface="Gotham Light"/>
              </a:rPr>
              <a:t>6</a:t>
            </a:r>
            <a:r>
              <a:rPr lang="sl-SI" sz="2000" dirty="0">
                <a:solidFill>
                  <a:schemeClr val="tx2"/>
                </a:solidFill>
                <a:latin typeface="Gotham Light"/>
                <a:ea typeface="+mj-ea"/>
                <a:cs typeface="Gotham Light"/>
                <a:sym typeface="Gotham Light"/>
              </a:rPr>
              <a:t>3</a:t>
            </a:r>
            <a:r>
              <a:rPr lang="en-US" sz="2000" dirty="0" smtClean="0">
                <a:solidFill>
                  <a:schemeClr val="tx2"/>
                </a:solidFill>
                <a:latin typeface="Gotham Light"/>
                <a:ea typeface="+mj-ea"/>
                <a:cs typeface="Gotham Light"/>
                <a:sym typeface="Gotham Light"/>
              </a:rPr>
              <a:t>6 </a:t>
            </a:r>
            <a:r>
              <a:rPr lang="en-US" sz="2000" dirty="0">
                <a:solidFill>
                  <a:schemeClr val="tx2"/>
                </a:solidFill>
                <a:latin typeface="Gotham Light"/>
                <a:ea typeface="+mj-ea"/>
                <a:cs typeface="Gotham Light"/>
                <a:sym typeface="Gotham Light"/>
              </a:rPr>
              <a:t>HOTEL ROOMS</a:t>
            </a:r>
            <a:endParaRPr lang="sl-SI" sz="2000" dirty="0">
              <a:solidFill>
                <a:schemeClr val="tx2"/>
              </a:solidFill>
              <a:latin typeface="Gotham Light"/>
              <a:ea typeface="+mj-ea"/>
              <a:cs typeface="Gotham Light"/>
              <a:sym typeface="Gotham Light"/>
            </a:endParaRPr>
          </a:p>
          <a:p>
            <a:pPr algn="ctr" defTabSz="825500">
              <a:defRPr sz="10000">
                <a:latin typeface="+mj-lt"/>
                <a:ea typeface="+mj-ea"/>
                <a:cs typeface="+mj-cs"/>
                <a:sym typeface="Gotham Light"/>
              </a:defRPr>
            </a:pPr>
            <a:r>
              <a:rPr lang="en-US" sz="1400" dirty="0">
                <a:solidFill>
                  <a:srgbClr val="BDB798"/>
                </a:solidFill>
                <a:latin typeface="Gotham Light"/>
                <a:ea typeface="+mj-ea"/>
                <a:cs typeface="Gotham Light"/>
                <a:sym typeface="Gotham Light"/>
              </a:rPr>
              <a:t>elegantly furnished hotel and in various categories</a:t>
            </a:r>
            <a:endParaRPr lang="sl-SI" sz="1400" dirty="0">
              <a:solidFill>
                <a:srgbClr val="BDB798"/>
              </a:solidFill>
              <a:latin typeface="Gotham Light"/>
              <a:ea typeface="+mj-ea"/>
              <a:cs typeface="Gotham Light"/>
              <a:sym typeface="Gotham Light"/>
            </a:endParaRPr>
          </a:p>
          <a:p>
            <a:pPr algn="ctr" defTabSz="825500">
              <a:defRPr sz="10000">
                <a:latin typeface="+mj-lt"/>
                <a:ea typeface="+mj-ea"/>
                <a:cs typeface="+mj-cs"/>
                <a:sym typeface="Gotham Light"/>
              </a:defRPr>
            </a:pPr>
            <a:endParaRPr lang="sl-SI" sz="1400" dirty="0">
              <a:solidFill>
                <a:srgbClr val="BDB798"/>
              </a:solidFill>
              <a:latin typeface="Gotham Light"/>
              <a:ea typeface="+mj-ea"/>
              <a:cs typeface="Gotham Light"/>
              <a:sym typeface="Gotham Light"/>
            </a:endParaRPr>
          </a:p>
          <a:p>
            <a:pPr algn="ctr" defTabSz="825500">
              <a:defRPr sz="10000">
                <a:latin typeface="+mj-lt"/>
                <a:ea typeface="+mj-ea"/>
                <a:cs typeface="+mj-cs"/>
                <a:sym typeface="Gotham Light"/>
              </a:defRPr>
            </a:pPr>
            <a:r>
              <a:rPr lang="en-US" sz="2000" dirty="0">
                <a:solidFill>
                  <a:schemeClr val="tx2"/>
                </a:solidFill>
                <a:latin typeface="Gotham Light"/>
                <a:ea typeface="+mj-ea"/>
                <a:cs typeface="Gotham Light"/>
                <a:sym typeface="Gotham Light"/>
              </a:rPr>
              <a:t>+ 20 FUNCTION ROOMS</a:t>
            </a:r>
            <a:endParaRPr lang="sl-SI" sz="2000" dirty="0">
              <a:solidFill>
                <a:schemeClr val="tx2"/>
              </a:solidFill>
              <a:latin typeface="Gotham Light"/>
              <a:ea typeface="+mj-ea"/>
              <a:cs typeface="Gotham Light"/>
              <a:sym typeface="Gotham Light"/>
            </a:endParaRPr>
          </a:p>
          <a:p>
            <a:pPr algn="ctr" defTabSz="825500">
              <a:defRPr sz="10000">
                <a:latin typeface="+mj-lt"/>
                <a:ea typeface="+mj-ea"/>
                <a:cs typeface="+mj-cs"/>
                <a:sym typeface="Gotham Light"/>
              </a:defRPr>
            </a:pPr>
            <a:r>
              <a:rPr lang="sl-SI" sz="1400" dirty="0">
                <a:solidFill>
                  <a:srgbClr val="BDB798"/>
                </a:solidFill>
                <a:latin typeface="Gotham Light"/>
                <a:ea typeface="+mj-ea"/>
                <a:cs typeface="Gotham Light"/>
                <a:sym typeface="Gotham Light"/>
              </a:rPr>
              <a:t>e</a:t>
            </a:r>
            <a:r>
              <a:rPr lang="en-US" sz="1400" dirty="0">
                <a:solidFill>
                  <a:srgbClr val="BDB798"/>
                </a:solidFill>
                <a:latin typeface="Gotham Light"/>
                <a:ea typeface="+mj-ea"/>
                <a:cs typeface="Gotham Light"/>
                <a:sym typeface="Gotham Light"/>
              </a:rPr>
              <a:t>quipped to cater conferences, business meetings </a:t>
            </a:r>
            <a:r>
              <a:rPr lang="en-US" sz="1400" dirty="0" smtClean="0">
                <a:solidFill>
                  <a:srgbClr val="BDB798"/>
                </a:solidFill>
                <a:latin typeface="Gotham Light"/>
                <a:ea typeface="+mj-ea"/>
                <a:cs typeface="Gotham Light"/>
                <a:sym typeface="Gotham Light"/>
              </a:rPr>
              <a:t>an</a:t>
            </a:r>
            <a:r>
              <a:rPr lang="sl-SI" sz="1400" dirty="0">
                <a:solidFill>
                  <a:srgbClr val="BDB798"/>
                </a:solidFill>
                <a:latin typeface="Gotham Light"/>
                <a:ea typeface="+mj-ea"/>
                <a:cs typeface="Gotham Light"/>
                <a:sym typeface="Gotham Light"/>
              </a:rPr>
              <a:t>d</a:t>
            </a:r>
            <a:r>
              <a:rPr lang="sl-SI" sz="1400" dirty="0" smtClean="0">
                <a:solidFill>
                  <a:srgbClr val="BDB798"/>
                </a:solidFill>
                <a:latin typeface="Gotham Light"/>
                <a:ea typeface="+mj-ea"/>
                <a:cs typeface="Gotham Light"/>
                <a:sym typeface="Gotham Light"/>
              </a:rPr>
              <a:t> </a:t>
            </a:r>
            <a:r>
              <a:rPr lang="sl-SI" sz="1400" dirty="0">
                <a:solidFill>
                  <a:srgbClr val="BDB798"/>
                </a:solidFill>
                <a:latin typeface="Gotham Light"/>
                <a:ea typeface="+mj-ea"/>
                <a:cs typeface="Gotham Light"/>
                <a:sym typeface="Gotham Light"/>
              </a:rPr>
              <a:t>important </a:t>
            </a:r>
            <a:r>
              <a:rPr lang="en-US" sz="1400" dirty="0">
                <a:solidFill>
                  <a:srgbClr val="BDB798"/>
                </a:solidFill>
                <a:latin typeface="Gotham Light"/>
                <a:ea typeface="+mj-ea"/>
                <a:cs typeface="Gotham Light"/>
                <a:sym typeface="Gotham Light"/>
              </a:rPr>
              <a:t>social </a:t>
            </a:r>
            <a:r>
              <a:rPr lang="sl-SI" sz="1400" dirty="0" smtClean="0">
                <a:solidFill>
                  <a:srgbClr val="BDB798"/>
                </a:solidFill>
                <a:latin typeface="Gotham Light"/>
                <a:ea typeface="+mj-ea"/>
                <a:cs typeface="Gotham Light"/>
                <a:sym typeface="Gotham Light"/>
              </a:rPr>
              <a:t>events</a:t>
            </a:r>
            <a:endParaRPr lang="sl-SI" sz="1400" dirty="0">
              <a:solidFill>
                <a:srgbClr val="BDB798"/>
              </a:solidFill>
              <a:latin typeface="Gotham Light"/>
              <a:ea typeface="+mj-ea"/>
              <a:cs typeface="Gotham Light"/>
              <a:sym typeface="Gotham Light"/>
            </a:endParaRPr>
          </a:p>
          <a:p>
            <a:pPr algn="ctr" defTabSz="825500">
              <a:defRPr sz="10000">
                <a:latin typeface="+mj-lt"/>
                <a:ea typeface="+mj-ea"/>
                <a:cs typeface="+mj-cs"/>
                <a:sym typeface="Gotham Light"/>
              </a:defRPr>
            </a:pPr>
            <a:endParaRPr lang="sl-SI" sz="1400" dirty="0">
              <a:solidFill>
                <a:srgbClr val="BDB798"/>
              </a:solidFill>
              <a:latin typeface="Gotham Light"/>
              <a:ea typeface="+mj-ea"/>
              <a:cs typeface="Gotham Light"/>
              <a:sym typeface="Gotham Light"/>
            </a:endParaRPr>
          </a:p>
          <a:p>
            <a:pPr algn="ctr" defTabSz="825500">
              <a:defRPr sz="10000">
                <a:latin typeface="+mj-lt"/>
                <a:ea typeface="+mj-ea"/>
                <a:cs typeface="+mj-cs"/>
                <a:sym typeface="Gotham Light"/>
              </a:defRPr>
            </a:pPr>
            <a:r>
              <a:rPr lang="en-US" sz="1400" dirty="0">
                <a:solidFill>
                  <a:srgbClr val="BDB798"/>
                </a:solidFill>
                <a:latin typeface="Gotham Light"/>
                <a:ea typeface="+mj-ea"/>
                <a:cs typeface="Gotham Light"/>
                <a:sym typeface="Gotham Light"/>
              </a:rPr>
              <a:t>Secured parking facilities</a:t>
            </a:r>
            <a:endParaRPr lang="sl-SI" sz="1400" dirty="0">
              <a:solidFill>
                <a:srgbClr val="BDB798"/>
              </a:solidFill>
              <a:latin typeface="Gotham Light"/>
              <a:ea typeface="+mj-ea"/>
              <a:cs typeface="Gotham Light"/>
              <a:sym typeface="Gotham Light"/>
            </a:endParaRPr>
          </a:p>
          <a:p>
            <a:pPr algn="ctr" defTabSz="825500">
              <a:defRPr sz="10000">
                <a:latin typeface="+mj-lt"/>
                <a:ea typeface="+mj-ea"/>
                <a:cs typeface="+mj-cs"/>
                <a:sym typeface="Gotham Light"/>
              </a:defRPr>
            </a:pPr>
            <a:r>
              <a:rPr lang="en-US" sz="1400" dirty="0">
                <a:solidFill>
                  <a:srgbClr val="BDB798"/>
                </a:solidFill>
                <a:latin typeface="Gotham Light"/>
                <a:ea typeface="+mj-ea"/>
                <a:cs typeface="Gotham Light"/>
                <a:sym typeface="Gotham Light"/>
              </a:rPr>
              <a:t>Unique culinary experience</a:t>
            </a:r>
            <a:endParaRPr lang="sl-SI" sz="1400" dirty="0">
              <a:solidFill>
                <a:srgbClr val="BDB798"/>
              </a:solidFill>
              <a:latin typeface="Gotham Light"/>
              <a:ea typeface="+mj-ea"/>
              <a:cs typeface="Gotham Light"/>
              <a:sym typeface="Gotham Light"/>
            </a:endParaRPr>
          </a:p>
          <a:p>
            <a:pPr algn="ctr" defTabSz="825500">
              <a:defRPr sz="10000">
                <a:latin typeface="+mj-lt"/>
                <a:ea typeface="+mj-ea"/>
                <a:cs typeface="+mj-cs"/>
                <a:sym typeface="Gotham Light"/>
              </a:defRPr>
            </a:pPr>
            <a:r>
              <a:rPr lang="en-US" sz="1400" dirty="0">
                <a:solidFill>
                  <a:srgbClr val="BDB798"/>
                </a:solidFill>
                <a:latin typeface="Gotham Light"/>
                <a:ea typeface="+mj-ea"/>
                <a:cs typeface="Gotham Light"/>
                <a:sym typeface="Gotham Light"/>
              </a:rPr>
              <a:t>More </a:t>
            </a:r>
            <a:r>
              <a:rPr lang="en-US" sz="1400" dirty="0" smtClean="0">
                <a:solidFill>
                  <a:srgbClr val="BDB798"/>
                </a:solidFill>
                <a:latin typeface="Gotham Light"/>
                <a:ea typeface="+mj-ea"/>
                <a:cs typeface="Gotham Light"/>
                <a:sym typeface="Gotham Light"/>
              </a:rPr>
              <a:t>than</a:t>
            </a:r>
            <a:r>
              <a:rPr lang="sl-SI" sz="1400" dirty="0" smtClean="0">
                <a:solidFill>
                  <a:srgbClr val="BDB798"/>
                </a:solidFill>
                <a:latin typeface="Gotham Light"/>
                <a:ea typeface="+mj-ea"/>
                <a:cs typeface="Gotham Light"/>
                <a:sym typeface="Gotham Light"/>
              </a:rPr>
              <a:t> </a:t>
            </a:r>
            <a:r>
              <a:rPr lang="en-US" sz="1400" dirty="0" smtClean="0">
                <a:solidFill>
                  <a:srgbClr val="BDB798"/>
                </a:solidFill>
                <a:latin typeface="Gotham Light"/>
                <a:ea typeface="+mj-ea"/>
                <a:cs typeface="Gotham Light"/>
                <a:sym typeface="Gotham Light"/>
              </a:rPr>
              <a:t>1000 </a:t>
            </a:r>
            <a:r>
              <a:rPr lang="en-US" sz="1400" dirty="0">
                <a:solidFill>
                  <a:srgbClr val="BDB798"/>
                </a:solidFill>
                <a:latin typeface="Gotham Light"/>
                <a:ea typeface="+mj-ea"/>
                <a:cs typeface="Gotham Light"/>
                <a:sym typeface="Gotham Light"/>
              </a:rPr>
              <a:t>successful events per year</a:t>
            </a:r>
            <a:endParaRPr lang="sl-SI" sz="1400" dirty="0">
              <a:solidFill>
                <a:srgbClr val="BDB798"/>
              </a:solidFill>
              <a:latin typeface="Gotham Light"/>
              <a:ea typeface="+mj-ea"/>
              <a:cs typeface="Gotham Light"/>
              <a:sym typeface="Gotham Light"/>
            </a:endParaRPr>
          </a:p>
          <a:p>
            <a:pPr algn="ctr" defTabSz="825500">
              <a:defRPr sz="10000">
                <a:latin typeface="+mj-lt"/>
                <a:ea typeface="+mj-ea"/>
                <a:cs typeface="+mj-cs"/>
                <a:sym typeface="Gotham Light"/>
              </a:defRPr>
            </a:pPr>
            <a:r>
              <a:rPr lang="en-US" sz="1400" dirty="0">
                <a:solidFill>
                  <a:srgbClr val="BDB798"/>
                </a:solidFill>
                <a:latin typeface="Gotham Light"/>
                <a:ea typeface="+mj-ea"/>
                <a:cs typeface="Gotham Light"/>
                <a:sym typeface="Gotham Light"/>
              </a:rPr>
              <a:t>Attentive &amp; professional staff</a:t>
            </a:r>
            <a:endParaRPr sz="1400" dirty="0">
              <a:solidFill>
                <a:srgbClr val="BDB798"/>
              </a:solidFill>
              <a:latin typeface="Gotham Light"/>
              <a:ea typeface="+mj-ea"/>
              <a:cs typeface="Gotham Light"/>
              <a:sym typeface="Gotham Light"/>
            </a:endParaRPr>
          </a:p>
        </p:txBody>
      </p:sp>
      <p:sp>
        <p:nvSpPr>
          <p:cNvPr id="12" name="Line">
            <a:extLst>
              <a:ext uri="{FF2B5EF4-FFF2-40B4-BE49-F238E27FC236}">
                <a16:creationId xmlns:a16="http://schemas.microsoft.com/office/drawing/2014/main" xmlns="" id="{70CDDBC9-7DE6-4402-99EB-D1DE0A6AAA6C}"/>
              </a:ext>
            </a:extLst>
          </p:cNvPr>
          <p:cNvSpPr/>
          <p:nvPr/>
        </p:nvSpPr>
        <p:spPr>
          <a:xfrm>
            <a:off x="2328480" y="1640156"/>
            <a:ext cx="4487039" cy="0"/>
          </a:xfrm>
          <a:prstGeom prst="line">
            <a:avLst/>
          </a:prstGeom>
          <a:ln w="25400">
            <a:solidFill>
              <a:srgbClr val="BDB798"/>
            </a:solidFill>
            <a:miter lim="400000"/>
          </a:ln>
        </p:spPr>
        <p:txBody>
          <a:bodyPr lIns="0" tIns="0" rIns="0" bIns="0" anchor="ctr"/>
          <a:lstStyle/>
          <a:p>
            <a:pPr algn="ctr">
              <a:defRPr sz="3200">
                <a:solidFill>
                  <a:srgbClr val="FFFFFF"/>
                </a:solidFill>
                <a:latin typeface="Helvetica Neue Medium"/>
                <a:ea typeface="Helvetica Neue Medium"/>
                <a:cs typeface="Helvetica Neue Medium"/>
                <a:sym typeface="Helvetica Neue Medium"/>
              </a:defRPr>
            </a:pPr>
            <a:endParaRPr/>
          </a:p>
        </p:txBody>
      </p:sp>
      <p:sp>
        <p:nvSpPr>
          <p:cNvPr id="13" name="Line">
            <a:extLst>
              <a:ext uri="{FF2B5EF4-FFF2-40B4-BE49-F238E27FC236}">
                <a16:creationId xmlns:a16="http://schemas.microsoft.com/office/drawing/2014/main" xmlns="" id="{15A360A9-E8A0-4E2C-84A3-225128CC4ECB}"/>
              </a:ext>
            </a:extLst>
          </p:cNvPr>
          <p:cNvSpPr/>
          <p:nvPr/>
        </p:nvSpPr>
        <p:spPr>
          <a:xfrm>
            <a:off x="2328480" y="2421123"/>
            <a:ext cx="4487039" cy="0"/>
          </a:xfrm>
          <a:prstGeom prst="line">
            <a:avLst/>
          </a:prstGeom>
          <a:ln w="25400">
            <a:solidFill>
              <a:srgbClr val="BDB798"/>
            </a:solidFill>
            <a:miter lim="400000"/>
          </a:ln>
        </p:spPr>
        <p:txBody>
          <a:bodyPr lIns="0" tIns="0" rIns="0" bIns="0" anchor="ctr"/>
          <a:lstStyle/>
          <a:p>
            <a:pPr algn="ctr">
              <a:defRPr sz="3200">
                <a:solidFill>
                  <a:srgbClr val="FFFFFF"/>
                </a:solidFill>
                <a:latin typeface="Helvetica Neue Medium"/>
                <a:ea typeface="Helvetica Neue Medium"/>
                <a:cs typeface="Helvetica Neue Medium"/>
                <a:sym typeface="Helvetica Neue Medium"/>
              </a:defRPr>
            </a:pPr>
            <a:endParaRPr/>
          </a:p>
        </p:txBody>
      </p:sp>
      <p:sp>
        <p:nvSpPr>
          <p:cNvPr id="14" name="Line">
            <a:extLst>
              <a:ext uri="{FF2B5EF4-FFF2-40B4-BE49-F238E27FC236}">
                <a16:creationId xmlns:a16="http://schemas.microsoft.com/office/drawing/2014/main" xmlns="" id="{E0C7D4F5-D6A6-4809-BDE9-1190F69D09E0}"/>
              </a:ext>
            </a:extLst>
          </p:cNvPr>
          <p:cNvSpPr/>
          <p:nvPr/>
        </p:nvSpPr>
        <p:spPr>
          <a:xfrm>
            <a:off x="2328480" y="3141088"/>
            <a:ext cx="4487039" cy="0"/>
          </a:xfrm>
          <a:prstGeom prst="line">
            <a:avLst/>
          </a:prstGeom>
          <a:ln w="25400">
            <a:solidFill>
              <a:srgbClr val="BDB798"/>
            </a:solidFill>
            <a:miter lim="400000"/>
          </a:ln>
        </p:spPr>
        <p:txBody>
          <a:bodyPr lIns="0" tIns="0" rIns="0" bIns="0" anchor="ctr"/>
          <a:lstStyle/>
          <a:p>
            <a:pPr algn="ctr">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xmlns="" id="{14F217DE-90B4-4142-ACAD-CCB724E929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 t="7294" r="-39" b="9627"/>
          <a:stretch/>
        </p:blipFill>
        <p:spPr>
          <a:xfrm>
            <a:off x="0" y="829877"/>
            <a:ext cx="9144000" cy="5056320"/>
          </a:xfrm>
          <a:prstGeom prst="rect">
            <a:avLst/>
          </a:prstGeom>
        </p:spPr>
      </p:pic>
      <p:sp>
        <p:nvSpPr>
          <p:cNvPr id="323" name="Rectangle 14"/>
          <p:cNvSpPr/>
          <p:nvPr/>
        </p:nvSpPr>
        <p:spPr>
          <a:xfrm>
            <a:off x="-13742" y="5221163"/>
            <a:ext cx="9147590" cy="1772817"/>
          </a:xfrm>
          <a:prstGeom prst="rect">
            <a:avLst/>
          </a:prstGeom>
          <a:solidFill>
            <a:srgbClr val="FFFFFF">
              <a:alpha val="77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324" name="Naslov 1"/>
          <p:cNvSpPr txBox="1"/>
          <p:nvPr/>
        </p:nvSpPr>
        <p:spPr>
          <a:xfrm>
            <a:off x="-117996" y="5557199"/>
            <a:ext cx="9356098" cy="1415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endParaRPr lang="sl-SI" dirty="0"/>
          </a:p>
          <a:p>
            <a:pPr algn="ctr">
              <a:defRPr sz="1800">
                <a:solidFill>
                  <a:srgbClr val="808080"/>
                </a:solidFill>
              </a:defRPr>
            </a:pPr>
            <a:endParaRPr lang="sl-SI" dirty="0"/>
          </a:p>
          <a:p>
            <a:pPr algn="ctr">
              <a:defRPr sz="1800">
                <a:solidFill>
                  <a:srgbClr val="808080"/>
                </a:solidFill>
              </a:defRPr>
            </a:pPr>
            <a:r>
              <a:rPr dirty="0"/>
              <a:t>STUDIO APARTMENT </a:t>
            </a:r>
            <a:r>
              <a:rPr sz="1600" dirty="0"/>
              <a:t>average size is </a:t>
            </a:r>
            <a:r>
              <a:rPr lang="sl-SI" sz="1600" dirty="0"/>
              <a:t>36</a:t>
            </a:r>
            <a:r>
              <a:rPr sz="1600" dirty="0"/>
              <a:t> </a:t>
            </a:r>
            <a:r>
              <a:rPr sz="1600" dirty="0" err="1"/>
              <a:t>SqM</a:t>
            </a:r>
            <a:r>
              <a:rPr sz="1600" dirty="0"/>
              <a:t>/</a:t>
            </a:r>
            <a:r>
              <a:rPr lang="sl-SI" sz="1600" dirty="0"/>
              <a:t> 387</a:t>
            </a:r>
            <a:r>
              <a:rPr sz="1600" dirty="0"/>
              <a:t> </a:t>
            </a:r>
            <a:r>
              <a:rPr sz="1600" dirty="0" err="1"/>
              <a:t>SqFt</a:t>
            </a:r>
            <a:r>
              <a:rPr sz="1600" dirty="0"/>
              <a:t>.</a:t>
            </a:r>
            <a:endParaRPr lang="sl-SI" sz="1600" dirty="0"/>
          </a:p>
          <a:p>
            <a:pPr algn="ctr">
              <a:defRPr sz="1800">
                <a:solidFill>
                  <a:srgbClr val="808080"/>
                </a:solidFill>
              </a:defRPr>
            </a:pPr>
            <a:endParaRPr lang="sl-SI" sz="1600" dirty="0"/>
          </a:p>
          <a:p>
            <a:pPr algn="ctr">
              <a:defRPr sz="1800">
                <a:solidFill>
                  <a:srgbClr val="808080"/>
                </a:solidFill>
              </a:defRPr>
            </a:pPr>
            <a:endParaRPr sz="1600" dirty="0"/>
          </a:p>
        </p:txBody>
      </p:sp>
      <p:sp>
        <p:nvSpPr>
          <p:cNvPr id="325" name="Straight Connector 16"/>
          <p:cNvSpPr/>
          <p:nvPr/>
        </p:nvSpPr>
        <p:spPr>
          <a:xfrm>
            <a:off x="1295636" y="5968433"/>
            <a:ext cx="655272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327"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328"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GRAND HOTEL UNION ROOMS • DECORATED WITH AN ETERNAL ELEGANCE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lika 4" descr="Slika 4">
            <a:extLst>
              <a:ext uri="{FF2B5EF4-FFF2-40B4-BE49-F238E27FC236}">
                <a16:creationId xmlns:a16="http://schemas.microsoft.com/office/drawing/2014/main" xmlns="" id="{B50B0301-9916-4B16-8A0B-977D78400D77}"/>
              </a:ext>
            </a:extLst>
          </p:cNvPr>
          <p:cNvPicPr>
            <a:picLocks noChangeAspect="1"/>
          </p:cNvPicPr>
          <p:nvPr/>
        </p:nvPicPr>
        <p:blipFill rotWithShape="1">
          <a:blip r:embed="rId3"/>
          <a:srcRect l="1820" t="23357" r="1748" b="-277"/>
          <a:stretch/>
        </p:blipFill>
        <p:spPr>
          <a:xfrm>
            <a:off x="3421" y="770086"/>
            <a:ext cx="9144001" cy="4862311"/>
          </a:xfrm>
          <a:prstGeom prst="rect">
            <a:avLst/>
          </a:prstGeom>
          <a:ln w="12700">
            <a:miter lim="400000"/>
          </a:ln>
        </p:spPr>
      </p:pic>
      <p:sp>
        <p:nvSpPr>
          <p:cNvPr id="333" name="Rectangle 14"/>
          <p:cNvSpPr/>
          <p:nvPr/>
        </p:nvSpPr>
        <p:spPr>
          <a:xfrm>
            <a:off x="-7011" y="5085183"/>
            <a:ext cx="9147590" cy="1772817"/>
          </a:xfrm>
          <a:prstGeom prst="rect">
            <a:avLst/>
          </a:prstGeom>
          <a:solidFill>
            <a:srgbClr val="FFFFFF">
              <a:alpha val="77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334" name="Naslov 1"/>
          <p:cNvSpPr txBox="1"/>
          <p:nvPr/>
        </p:nvSpPr>
        <p:spPr>
          <a:xfrm>
            <a:off x="63144" y="5696179"/>
            <a:ext cx="9155113"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endParaRPr lang="sl-SI" dirty="0"/>
          </a:p>
          <a:p>
            <a:pPr algn="ctr">
              <a:defRPr sz="1800">
                <a:solidFill>
                  <a:srgbClr val="808080"/>
                </a:solidFill>
              </a:defRPr>
            </a:pPr>
            <a:endParaRPr lang="sl-SI" dirty="0"/>
          </a:p>
          <a:p>
            <a:pPr algn="ctr">
              <a:defRPr sz="1800">
                <a:solidFill>
                  <a:srgbClr val="808080"/>
                </a:solidFill>
              </a:defRPr>
            </a:pPr>
            <a:r>
              <a:rPr dirty="0"/>
              <a:t>FAMILY TWO BEDROOM SUITE </a:t>
            </a:r>
            <a:r>
              <a:rPr sz="1600" dirty="0"/>
              <a:t>average size is </a:t>
            </a:r>
            <a:r>
              <a:rPr lang="sl-SI" sz="1600" dirty="0"/>
              <a:t>73</a:t>
            </a:r>
            <a:r>
              <a:rPr sz="1600" dirty="0"/>
              <a:t> </a:t>
            </a:r>
            <a:r>
              <a:rPr sz="1600" dirty="0" err="1"/>
              <a:t>SqM</a:t>
            </a:r>
            <a:r>
              <a:rPr sz="1600" dirty="0"/>
              <a:t>/</a:t>
            </a:r>
            <a:r>
              <a:rPr lang="sl-SI" sz="1600" dirty="0"/>
              <a:t> </a:t>
            </a:r>
            <a:r>
              <a:rPr sz="1600" dirty="0"/>
              <a:t>7</a:t>
            </a:r>
            <a:r>
              <a:rPr lang="sl-SI" sz="1600" dirty="0"/>
              <a:t>85</a:t>
            </a:r>
            <a:r>
              <a:rPr sz="1600" dirty="0"/>
              <a:t> </a:t>
            </a:r>
            <a:r>
              <a:rPr sz="1600" dirty="0" err="1"/>
              <a:t>SqFt</a:t>
            </a:r>
            <a:r>
              <a:rPr sz="1600" dirty="0"/>
              <a:t>.</a:t>
            </a:r>
          </a:p>
        </p:txBody>
      </p:sp>
      <p:sp>
        <p:nvSpPr>
          <p:cNvPr id="335" name="Straight Connector 16"/>
          <p:cNvSpPr/>
          <p:nvPr/>
        </p:nvSpPr>
        <p:spPr>
          <a:xfrm>
            <a:off x="1295636" y="6252852"/>
            <a:ext cx="655272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337"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338"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GRAND HOTEL UNION ROOMS • DECORATED WITH AN ETERNAL ELEGANCE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Slika 2" descr="Slika 2"/>
          <p:cNvPicPr>
            <a:picLocks noChangeAspect="1"/>
          </p:cNvPicPr>
          <p:nvPr/>
        </p:nvPicPr>
        <p:blipFill>
          <a:blip r:embed="rId3"/>
          <a:srcRect t="13820" b="2672"/>
          <a:stretch>
            <a:fillRect/>
          </a:stretch>
        </p:blipFill>
        <p:spPr>
          <a:xfrm>
            <a:off x="0" y="777404"/>
            <a:ext cx="9144000" cy="5090749"/>
          </a:xfrm>
          <a:prstGeom prst="rect">
            <a:avLst/>
          </a:prstGeom>
          <a:ln w="12700">
            <a:miter lim="400000"/>
          </a:ln>
        </p:spPr>
      </p:pic>
      <p:sp>
        <p:nvSpPr>
          <p:cNvPr id="343" name="Naslov 1"/>
          <p:cNvSpPr txBox="1"/>
          <p:nvPr/>
        </p:nvSpPr>
        <p:spPr>
          <a:xfrm>
            <a:off x="453802" y="6008466"/>
            <a:ext cx="821250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endParaRPr dirty="0"/>
          </a:p>
          <a:p>
            <a:pPr algn="ctr">
              <a:defRPr sz="1800">
                <a:solidFill>
                  <a:srgbClr val="808080"/>
                </a:solidFill>
              </a:defRPr>
            </a:pPr>
            <a:r>
              <a:rPr lang="sl-SI" dirty="0"/>
              <a:t>CORNER </a:t>
            </a:r>
            <a:r>
              <a:rPr dirty="0"/>
              <a:t>SUITE </a:t>
            </a:r>
            <a:r>
              <a:rPr sz="1600" dirty="0"/>
              <a:t>average size is 7</a:t>
            </a:r>
            <a:r>
              <a:rPr lang="sl-SI" sz="1600" dirty="0"/>
              <a:t>0</a:t>
            </a:r>
            <a:r>
              <a:rPr sz="1600" dirty="0"/>
              <a:t> </a:t>
            </a:r>
            <a:r>
              <a:rPr sz="1600" dirty="0" err="1"/>
              <a:t>SqM</a:t>
            </a:r>
            <a:r>
              <a:rPr sz="1600" dirty="0"/>
              <a:t>/</a:t>
            </a:r>
            <a:r>
              <a:rPr lang="sl-SI" sz="1600" dirty="0"/>
              <a:t> 753</a:t>
            </a:r>
            <a:r>
              <a:rPr sz="1600" dirty="0"/>
              <a:t> </a:t>
            </a:r>
            <a:r>
              <a:rPr sz="1600" dirty="0" err="1"/>
              <a:t>SqFt</a:t>
            </a:r>
            <a:r>
              <a:rPr sz="1600" dirty="0"/>
              <a:t>.</a:t>
            </a:r>
          </a:p>
        </p:txBody>
      </p:sp>
      <p:sp>
        <p:nvSpPr>
          <p:cNvPr id="344" name="Straight Connector 16"/>
          <p:cNvSpPr/>
          <p:nvPr/>
        </p:nvSpPr>
        <p:spPr>
          <a:xfrm>
            <a:off x="1023626" y="6148411"/>
            <a:ext cx="709674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345"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346"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GRAND HOTEL UNION ROOMS • DECORATED WITH AN ETERNAL ELEGANCE</a:t>
            </a:r>
          </a:p>
        </p:txBody>
      </p:sp>
      <p:pic>
        <p:nvPicPr>
          <p:cNvPr id="9" name="logo-znak bel.png" descr="logo-znak bel.png">
            <a:hlinkClick r:id="rId5" action="ppaction://hlinksldjump"/>
            <a:extLst>
              <a:ext uri="{FF2B5EF4-FFF2-40B4-BE49-F238E27FC236}">
                <a16:creationId xmlns:a16="http://schemas.microsoft.com/office/drawing/2014/main" xmlns="" id="{8554B7F6-FA1D-49F7-86A2-CDFC888CBC14}"/>
              </a:ext>
            </a:extLst>
          </p:cNvPr>
          <p:cNvPicPr>
            <a:picLocks noChangeAspect="1"/>
          </p:cNvPicPr>
          <p:nvPr/>
        </p:nvPicPr>
        <p:blipFill>
          <a:blip r:embed="rId6"/>
          <a:stretch>
            <a:fillRect/>
          </a:stretch>
        </p:blipFill>
        <p:spPr>
          <a:xfrm>
            <a:off x="8275980" y="5155813"/>
            <a:ext cx="528633" cy="528633"/>
          </a:xfrm>
          <a:prstGeom prst="rect">
            <a:avLst/>
          </a:prstGeom>
          <a:ln w="12700" cap="flat">
            <a:noFill/>
            <a:miter lim="400000"/>
          </a:ln>
          <a:effec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351"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CULINARY EXPERIENCE • UNION CAFE</a:t>
            </a:r>
          </a:p>
        </p:txBody>
      </p:sp>
      <p:sp>
        <p:nvSpPr>
          <p:cNvPr id="352" name="Naslov 1"/>
          <p:cNvSpPr txBox="1"/>
          <p:nvPr/>
        </p:nvSpPr>
        <p:spPr>
          <a:xfrm>
            <a:off x="275648" y="6238045"/>
            <a:ext cx="8858200" cy="398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400">
                <a:solidFill>
                  <a:srgbClr val="808080"/>
                </a:solidFill>
              </a:defRPr>
            </a:lvl1pPr>
          </a:lstStyle>
          <a:p>
            <a:r>
              <a:t>UNION CAFE</a:t>
            </a:r>
          </a:p>
        </p:txBody>
      </p:sp>
      <p:pic>
        <p:nvPicPr>
          <p:cNvPr id="353" name="Slika 5" descr="Slika 5">
            <a:hlinkClick r:id="rId3" action="ppaction://hlinksldjump"/>
          </p:cNvPr>
          <p:cNvPicPr>
            <a:picLocks noChangeAspect="1"/>
          </p:cNvPicPr>
          <p:nvPr/>
        </p:nvPicPr>
        <p:blipFill>
          <a:blip r:embed="rId4"/>
          <a:srcRect l="21470" t="17154" r="6994" b="598"/>
          <a:stretch>
            <a:fillRect/>
          </a:stretch>
        </p:blipFill>
        <p:spPr>
          <a:xfrm>
            <a:off x="-108521" y="793129"/>
            <a:ext cx="6757189" cy="5178136"/>
          </a:xfrm>
          <a:prstGeom prst="rect">
            <a:avLst/>
          </a:prstGeom>
          <a:ln w="12700">
            <a:miter lim="400000"/>
          </a:ln>
        </p:spPr>
      </p:pic>
      <p:pic>
        <p:nvPicPr>
          <p:cNvPr id="354" name="Slika 11" descr="Slika 11"/>
          <p:cNvPicPr>
            <a:picLocks noChangeAspect="1"/>
          </p:cNvPicPr>
          <p:nvPr/>
        </p:nvPicPr>
        <p:blipFill>
          <a:blip r:embed="rId5"/>
          <a:srcRect l="29886" r="800" b="641"/>
          <a:stretch>
            <a:fillRect/>
          </a:stretch>
        </p:blipFill>
        <p:spPr>
          <a:xfrm>
            <a:off x="6741240" y="793151"/>
            <a:ext cx="2407584" cy="5178002"/>
          </a:xfrm>
          <a:prstGeom prst="rect">
            <a:avLst/>
          </a:prstGeom>
          <a:ln w="12700">
            <a:miter lim="400000"/>
          </a:ln>
        </p:spPr>
      </p:pic>
      <p:sp>
        <p:nvSpPr>
          <p:cNvPr id="355" name="Straight Connector 16"/>
          <p:cNvSpPr/>
          <p:nvPr/>
        </p:nvSpPr>
        <p:spPr>
          <a:xfrm>
            <a:off x="1023626" y="6148411"/>
            <a:ext cx="709674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358"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GRAND HOTEL UNION • HALLS</a:t>
            </a:r>
          </a:p>
        </p:txBody>
      </p:sp>
      <p:pic>
        <p:nvPicPr>
          <p:cNvPr id="359" name="Slika 5" descr="Slika 5"/>
          <p:cNvPicPr>
            <a:picLocks noChangeAspect="1"/>
          </p:cNvPicPr>
          <p:nvPr/>
        </p:nvPicPr>
        <p:blipFill>
          <a:blip r:embed="rId3"/>
          <a:srcRect t="11270" b="3106"/>
          <a:stretch>
            <a:fillRect/>
          </a:stretch>
        </p:blipFill>
        <p:spPr>
          <a:xfrm>
            <a:off x="0" y="792290"/>
            <a:ext cx="9144000" cy="5218239"/>
          </a:xfrm>
          <a:prstGeom prst="rect">
            <a:avLst/>
          </a:prstGeom>
          <a:ln w="12700">
            <a:miter lim="400000"/>
          </a:ln>
        </p:spPr>
      </p:pic>
      <p:sp>
        <p:nvSpPr>
          <p:cNvPr id="360" name="Naslov 1"/>
          <p:cNvSpPr txBox="1"/>
          <p:nvPr/>
        </p:nvSpPr>
        <p:spPr>
          <a:xfrm>
            <a:off x="10152" y="6238045"/>
            <a:ext cx="9123696" cy="398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400">
                <a:solidFill>
                  <a:srgbClr val="808080"/>
                </a:solidFill>
              </a:defRPr>
            </a:lvl1pPr>
          </a:lstStyle>
          <a:p>
            <a:r>
              <a:t>GRAND UNION HALL</a:t>
            </a:r>
          </a:p>
        </p:txBody>
      </p:sp>
      <p:sp>
        <p:nvSpPr>
          <p:cNvPr id="361" name="Straight Connector 16"/>
          <p:cNvSpPr/>
          <p:nvPr/>
        </p:nvSpPr>
        <p:spPr>
          <a:xfrm>
            <a:off x="1023626" y="6148411"/>
            <a:ext cx="709674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Slika 2" descr="Slika 2"/>
          <p:cNvPicPr>
            <a:picLocks noChangeAspect="1"/>
          </p:cNvPicPr>
          <p:nvPr/>
        </p:nvPicPr>
        <p:blipFill>
          <a:blip r:embed="rId2"/>
          <a:srcRect t="9164" b="9080"/>
          <a:stretch>
            <a:fillRect/>
          </a:stretch>
        </p:blipFill>
        <p:spPr>
          <a:xfrm>
            <a:off x="-180528" y="791186"/>
            <a:ext cx="9353147" cy="5097827"/>
          </a:xfrm>
          <a:prstGeom prst="rect">
            <a:avLst/>
          </a:prstGeom>
          <a:ln w="12700">
            <a:miter lim="400000"/>
          </a:ln>
        </p:spPr>
      </p:pic>
      <p:pic>
        <p:nvPicPr>
          <p:cNvPr id="364"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365"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GRAND HOTEL UNION • HALLS</a:t>
            </a:r>
          </a:p>
        </p:txBody>
      </p:sp>
      <p:sp>
        <p:nvSpPr>
          <p:cNvPr id="366" name="Naslov 1"/>
          <p:cNvSpPr txBox="1"/>
          <p:nvPr/>
        </p:nvSpPr>
        <p:spPr>
          <a:xfrm>
            <a:off x="10152" y="6238045"/>
            <a:ext cx="9123696" cy="398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400">
                <a:solidFill>
                  <a:srgbClr val="808080"/>
                </a:solidFill>
              </a:defRPr>
            </a:lvl1pPr>
          </a:lstStyle>
          <a:p>
            <a:r>
              <a:t>GRAND UNION HALL</a:t>
            </a:r>
          </a:p>
        </p:txBody>
      </p:sp>
      <p:sp>
        <p:nvSpPr>
          <p:cNvPr id="367" name="Straight Connector 16"/>
          <p:cNvSpPr/>
          <p:nvPr/>
        </p:nvSpPr>
        <p:spPr>
          <a:xfrm>
            <a:off x="1023626" y="6148411"/>
            <a:ext cx="709674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Slika 5" descr="Slika 5"/>
          <p:cNvPicPr>
            <a:picLocks noChangeAspect="1"/>
          </p:cNvPicPr>
          <p:nvPr/>
        </p:nvPicPr>
        <p:blipFill>
          <a:blip r:embed="rId2"/>
          <a:srcRect t="14409"/>
          <a:stretch>
            <a:fillRect/>
          </a:stretch>
        </p:blipFill>
        <p:spPr>
          <a:xfrm>
            <a:off x="-9386" y="794714"/>
            <a:ext cx="9162731" cy="5228921"/>
          </a:xfrm>
          <a:prstGeom prst="rect">
            <a:avLst/>
          </a:prstGeom>
          <a:ln w="12700">
            <a:miter lim="400000"/>
          </a:ln>
        </p:spPr>
      </p:pic>
      <p:pic>
        <p:nvPicPr>
          <p:cNvPr id="370"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371"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GRAND HOTEL UNION • HALLS</a:t>
            </a:r>
          </a:p>
        </p:txBody>
      </p:sp>
      <p:sp>
        <p:nvSpPr>
          <p:cNvPr id="372" name="Naslov 1"/>
          <p:cNvSpPr txBox="1"/>
          <p:nvPr/>
        </p:nvSpPr>
        <p:spPr>
          <a:xfrm>
            <a:off x="10152" y="6238045"/>
            <a:ext cx="9123696" cy="398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400">
                <a:solidFill>
                  <a:srgbClr val="808080"/>
                </a:solidFill>
              </a:defRPr>
            </a:lvl1pPr>
          </a:lstStyle>
          <a:p>
            <a:r>
              <a:t>GRAND UNION HALL</a:t>
            </a:r>
          </a:p>
        </p:txBody>
      </p:sp>
      <p:sp>
        <p:nvSpPr>
          <p:cNvPr id="373" name="Straight Connector 16"/>
          <p:cNvSpPr/>
          <p:nvPr/>
        </p:nvSpPr>
        <p:spPr>
          <a:xfrm>
            <a:off x="1023626" y="6148411"/>
            <a:ext cx="709674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Slika 4" descr="Slika 4"/>
          <p:cNvPicPr>
            <a:picLocks noChangeAspect="1"/>
          </p:cNvPicPr>
          <p:nvPr/>
        </p:nvPicPr>
        <p:blipFill>
          <a:blip r:embed="rId2"/>
          <a:srcRect l="6881" t="5190" r="1164" b="16994"/>
          <a:stretch>
            <a:fillRect/>
          </a:stretch>
        </p:blipFill>
        <p:spPr>
          <a:xfrm>
            <a:off x="0" y="794715"/>
            <a:ext cx="9144001" cy="5161325"/>
          </a:xfrm>
          <a:prstGeom prst="rect">
            <a:avLst/>
          </a:prstGeom>
          <a:ln w="12700">
            <a:miter lim="400000"/>
          </a:ln>
        </p:spPr>
      </p:pic>
      <p:pic>
        <p:nvPicPr>
          <p:cNvPr id="376"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377"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GRAND HOTEL UNION • HALLS</a:t>
            </a:r>
          </a:p>
        </p:txBody>
      </p:sp>
      <p:sp>
        <p:nvSpPr>
          <p:cNvPr id="378" name="Naslov 1"/>
          <p:cNvSpPr txBox="1"/>
          <p:nvPr/>
        </p:nvSpPr>
        <p:spPr>
          <a:xfrm>
            <a:off x="10152" y="6238045"/>
            <a:ext cx="9123696" cy="398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400">
                <a:solidFill>
                  <a:srgbClr val="808080"/>
                </a:solidFill>
              </a:defRPr>
            </a:lvl1pPr>
          </a:lstStyle>
          <a:p>
            <a:r>
              <a:t>GRAND UNION HALL</a:t>
            </a:r>
          </a:p>
        </p:txBody>
      </p:sp>
      <p:sp>
        <p:nvSpPr>
          <p:cNvPr id="379" name="Straight Connector 16"/>
          <p:cNvSpPr/>
          <p:nvPr/>
        </p:nvSpPr>
        <p:spPr>
          <a:xfrm>
            <a:off x="1023626" y="6148411"/>
            <a:ext cx="709674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Slika 3" descr="Slika 3"/>
          <p:cNvPicPr>
            <a:picLocks noChangeAspect="1"/>
          </p:cNvPicPr>
          <p:nvPr/>
        </p:nvPicPr>
        <p:blipFill>
          <a:blip r:embed="rId2"/>
          <a:srcRect b="17956"/>
          <a:stretch>
            <a:fillRect/>
          </a:stretch>
        </p:blipFill>
        <p:spPr>
          <a:xfrm>
            <a:off x="0" y="794207"/>
            <a:ext cx="9144000" cy="5001330"/>
          </a:xfrm>
          <a:prstGeom prst="rect">
            <a:avLst/>
          </a:prstGeom>
          <a:ln w="12700">
            <a:miter lim="400000"/>
          </a:ln>
        </p:spPr>
      </p:pic>
      <p:pic>
        <p:nvPicPr>
          <p:cNvPr id="382"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383"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GRAND HOTEL UNION • HALLS</a:t>
            </a:r>
          </a:p>
        </p:txBody>
      </p:sp>
      <p:sp>
        <p:nvSpPr>
          <p:cNvPr id="384" name="Naslov 1"/>
          <p:cNvSpPr txBox="1"/>
          <p:nvPr/>
        </p:nvSpPr>
        <p:spPr>
          <a:xfrm>
            <a:off x="10152" y="6206603"/>
            <a:ext cx="912369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400">
                <a:solidFill>
                  <a:srgbClr val="808080"/>
                </a:solidFill>
              </a:defRPr>
            </a:lvl1pPr>
          </a:lstStyle>
          <a:p>
            <a:r>
              <a:rPr lang="sl-SI" dirty="0"/>
              <a:t>GLASS </a:t>
            </a:r>
            <a:r>
              <a:rPr dirty="0"/>
              <a:t>HALL</a:t>
            </a:r>
          </a:p>
        </p:txBody>
      </p:sp>
      <p:sp>
        <p:nvSpPr>
          <p:cNvPr id="385" name="Straight Connector 16"/>
          <p:cNvSpPr/>
          <p:nvPr/>
        </p:nvSpPr>
        <p:spPr>
          <a:xfrm>
            <a:off x="1023626" y="6148411"/>
            <a:ext cx="709674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Slika 2" descr="Slika 2"/>
          <p:cNvPicPr>
            <a:picLocks noChangeAspect="1"/>
          </p:cNvPicPr>
          <p:nvPr/>
        </p:nvPicPr>
        <p:blipFill>
          <a:blip r:embed="rId2"/>
          <a:stretch>
            <a:fillRect/>
          </a:stretch>
        </p:blipFill>
        <p:spPr>
          <a:xfrm>
            <a:off x="-19871" y="790104"/>
            <a:ext cx="9200383" cy="5071641"/>
          </a:xfrm>
          <a:prstGeom prst="rect">
            <a:avLst/>
          </a:prstGeom>
          <a:ln w="12700">
            <a:miter lim="400000"/>
          </a:ln>
        </p:spPr>
      </p:pic>
      <p:pic>
        <p:nvPicPr>
          <p:cNvPr id="388"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389"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GRAND HOTEL UNION • HALLS</a:t>
            </a:r>
          </a:p>
        </p:txBody>
      </p:sp>
      <p:sp>
        <p:nvSpPr>
          <p:cNvPr id="390" name="Naslov 1"/>
          <p:cNvSpPr txBox="1"/>
          <p:nvPr/>
        </p:nvSpPr>
        <p:spPr>
          <a:xfrm>
            <a:off x="10152" y="6206603"/>
            <a:ext cx="912369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400">
                <a:solidFill>
                  <a:srgbClr val="808080"/>
                </a:solidFill>
              </a:defRPr>
            </a:lvl1pPr>
          </a:lstStyle>
          <a:p>
            <a:r>
              <a:rPr dirty="0"/>
              <a:t>WHITE HALL</a:t>
            </a:r>
          </a:p>
        </p:txBody>
      </p:sp>
      <p:sp>
        <p:nvSpPr>
          <p:cNvPr id="391" name="Straight Connector 16"/>
          <p:cNvSpPr/>
          <p:nvPr/>
        </p:nvSpPr>
        <p:spPr>
          <a:xfrm>
            <a:off x="1023626" y="6148411"/>
            <a:ext cx="709674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asicaV.jpg" descr="pasicaV.jpg"/>
          <p:cNvPicPr>
            <a:picLocks noChangeAspect="1"/>
          </p:cNvPicPr>
          <p:nvPr/>
        </p:nvPicPr>
        <p:blipFill>
          <a:blip r:embed="rId2"/>
          <a:srcRect l="2356" r="2356"/>
          <a:stretch>
            <a:fillRect/>
          </a:stretch>
        </p:blipFill>
        <p:spPr>
          <a:xfrm>
            <a:off x="0" y="-14934"/>
            <a:ext cx="9144000" cy="759710"/>
          </a:xfrm>
          <a:prstGeom prst="rect">
            <a:avLst/>
          </a:prstGeom>
          <a:solidFill>
            <a:srgbClr val="BDB798"/>
          </a:solidFill>
          <a:ln w="12700">
            <a:miter lim="400000"/>
          </a:ln>
        </p:spPr>
      </p:pic>
      <p:sp>
        <p:nvSpPr>
          <p:cNvPr id="121"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dirty="0"/>
              <a:t>UNION HOTELS • IN THE CITY CENTRE OF LJUBLJANA • SLOVENIA </a:t>
            </a:r>
          </a:p>
        </p:txBody>
      </p:sp>
      <p:pic>
        <p:nvPicPr>
          <p:cNvPr id="10" name="Slika 9">
            <a:extLst>
              <a:ext uri="{FF2B5EF4-FFF2-40B4-BE49-F238E27FC236}">
                <a16:creationId xmlns:a16="http://schemas.microsoft.com/office/drawing/2014/main" xmlns="" id="{5809B81E-327D-4D5A-ABCB-ACCE43BC6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27" y="4538196"/>
            <a:ext cx="6927799" cy="2199952"/>
          </a:xfrm>
          <a:prstGeom prst="rect">
            <a:avLst/>
          </a:prstGeom>
        </p:spPr>
      </p:pic>
      <p:sp>
        <p:nvSpPr>
          <p:cNvPr id="11" name="Glavni naslov…">
            <a:extLst>
              <a:ext uri="{FF2B5EF4-FFF2-40B4-BE49-F238E27FC236}">
                <a16:creationId xmlns:a16="http://schemas.microsoft.com/office/drawing/2014/main" xmlns="" id="{41F2E766-C24B-4476-A0CC-DF369BA50848}"/>
              </a:ext>
            </a:extLst>
          </p:cNvPr>
          <p:cNvSpPr txBox="1"/>
          <p:nvPr/>
        </p:nvSpPr>
        <p:spPr>
          <a:xfrm>
            <a:off x="958901" y="1017906"/>
            <a:ext cx="6927799" cy="4462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gn="ctr" defTabSz="825500">
              <a:defRPr sz="10000">
                <a:latin typeface="+mj-lt"/>
                <a:ea typeface="+mj-ea"/>
                <a:cs typeface="+mj-cs"/>
                <a:sym typeface="Gotham Light"/>
              </a:defRPr>
            </a:pPr>
            <a:r>
              <a:rPr lang="sl-SI" sz="2000" dirty="0" smtClean="0">
                <a:solidFill>
                  <a:schemeClr val="tx2">
                    <a:lumMod val="50000"/>
                  </a:schemeClr>
                </a:solidFill>
                <a:latin typeface="Gotham Light"/>
                <a:ea typeface="+mj-ea"/>
                <a:cs typeface="Gotham Light"/>
                <a:sym typeface="Gotham Light"/>
              </a:rPr>
              <a:t>ANNOUNCING FOR SPRING 2020</a:t>
            </a:r>
          </a:p>
          <a:p>
            <a:pPr algn="ctr" defTabSz="825500">
              <a:defRPr sz="10000">
                <a:latin typeface="+mj-lt"/>
                <a:ea typeface="+mj-ea"/>
                <a:cs typeface="+mj-cs"/>
                <a:sym typeface="Gotham Light"/>
              </a:defRPr>
            </a:pPr>
            <a:endParaRPr lang="sl-SI" sz="1400" dirty="0" smtClean="0">
              <a:solidFill>
                <a:srgbClr val="BDB798"/>
              </a:solidFill>
              <a:latin typeface="Gotham Light"/>
              <a:ea typeface="+mj-ea"/>
              <a:cs typeface="Gotham Light"/>
              <a:sym typeface="Gotham Light"/>
            </a:endParaRPr>
          </a:p>
          <a:p>
            <a:pPr algn="ctr" defTabSz="825500">
              <a:defRPr sz="10000">
                <a:latin typeface="+mj-lt"/>
                <a:ea typeface="+mj-ea"/>
                <a:cs typeface="+mj-cs"/>
                <a:sym typeface="Gotham Light"/>
              </a:defRPr>
            </a:pPr>
            <a:r>
              <a:rPr lang="sl-SI" sz="1400" dirty="0" smtClean="0">
                <a:solidFill>
                  <a:srgbClr val="BDB798"/>
                </a:solidFill>
                <a:latin typeface="Gotham Light"/>
                <a:ea typeface="+mj-ea"/>
                <a:cs typeface="Gotham Light"/>
                <a:sym typeface="Gotham Light"/>
              </a:rPr>
              <a:t>Grand Hotel Union - refurbishement of the first floor</a:t>
            </a:r>
          </a:p>
          <a:p>
            <a:pPr algn="ctr" defTabSz="825500">
              <a:defRPr sz="10000">
                <a:latin typeface="+mj-lt"/>
                <a:ea typeface="+mj-ea"/>
                <a:cs typeface="+mj-cs"/>
                <a:sym typeface="Gotham Light"/>
              </a:defRPr>
            </a:pPr>
            <a:r>
              <a:rPr lang="sl-SI" sz="1000" dirty="0" smtClean="0">
                <a:solidFill>
                  <a:srgbClr val="BDB798"/>
                </a:solidFill>
                <a:latin typeface="Gotham Light"/>
                <a:ea typeface="+mj-ea"/>
                <a:cs typeface="Gotham Light"/>
                <a:sym typeface="Gotham Light"/>
              </a:rPr>
              <a:t>9 Superior Comfort Doubles/Twins</a:t>
            </a:r>
          </a:p>
          <a:p>
            <a:pPr algn="ctr" defTabSz="825500">
              <a:defRPr sz="10000">
                <a:latin typeface="+mj-lt"/>
                <a:ea typeface="+mj-ea"/>
                <a:cs typeface="+mj-cs"/>
                <a:sym typeface="Gotham Light"/>
              </a:defRPr>
            </a:pPr>
            <a:r>
              <a:rPr lang="sl-SI" sz="1000" dirty="0" smtClean="0">
                <a:solidFill>
                  <a:srgbClr val="BDB798"/>
                </a:solidFill>
                <a:latin typeface="Gotham Light"/>
                <a:ea typeface="+mj-ea"/>
                <a:cs typeface="Gotham Light"/>
                <a:sym typeface="Gotham Light"/>
              </a:rPr>
              <a:t>10 Grand Deluxe Doubles/Twins</a:t>
            </a:r>
          </a:p>
          <a:p>
            <a:pPr algn="ctr" defTabSz="825500">
              <a:defRPr sz="10000">
                <a:latin typeface="+mj-lt"/>
                <a:ea typeface="+mj-ea"/>
                <a:cs typeface="+mj-cs"/>
                <a:sym typeface="Gotham Light"/>
              </a:defRPr>
            </a:pPr>
            <a:r>
              <a:rPr lang="sl-SI" sz="1000" dirty="0" smtClean="0">
                <a:solidFill>
                  <a:srgbClr val="BDB798"/>
                </a:solidFill>
                <a:latin typeface="Gotham Light"/>
                <a:ea typeface="+mj-ea"/>
                <a:cs typeface="Gotham Light"/>
                <a:sym typeface="Gotham Light"/>
              </a:rPr>
              <a:t>3 Junior Suite</a:t>
            </a:r>
          </a:p>
          <a:p>
            <a:pPr algn="ctr" defTabSz="825500">
              <a:defRPr sz="10000">
                <a:latin typeface="+mj-lt"/>
                <a:ea typeface="+mj-ea"/>
                <a:cs typeface="+mj-cs"/>
                <a:sym typeface="Gotham Light"/>
              </a:defRPr>
            </a:pPr>
            <a:r>
              <a:rPr lang="sl-SI" sz="1000" dirty="0" smtClean="0">
                <a:solidFill>
                  <a:srgbClr val="BDB798"/>
                </a:solidFill>
                <a:latin typeface="Gotham Light"/>
                <a:ea typeface="+mj-ea"/>
                <a:cs typeface="Gotham Light"/>
                <a:sym typeface="Gotham Light"/>
              </a:rPr>
              <a:t>1 Residence Two Bedroom Suite</a:t>
            </a:r>
          </a:p>
          <a:p>
            <a:pPr algn="ctr" defTabSz="825500">
              <a:defRPr sz="10000">
                <a:latin typeface="+mj-lt"/>
                <a:ea typeface="+mj-ea"/>
                <a:cs typeface="+mj-cs"/>
                <a:sym typeface="Gotham Light"/>
              </a:defRPr>
            </a:pPr>
            <a:r>
              <a:rPr lang="sl-SI" sz="1000" dirty="0" smtClean="0">
                <a:solidFill>
                  <a:srgbClr val="BDB798"/>
                </a:solidFill>
                <a:latin typeface="Gotham Light"/>
                <a:ea typeface="+mj-ea"/>
                <a:cs typeface="Gotham Light"/>
                <a:sym typeface="Gotham Light"/>
              </a:rPr>
              <a:t>1 Grand Corner Suite</a:t>
            </a:r>
          </a:p>
          <a:p>
            <a:pPr algn="ctr" defTabSz="825500">
              <a:defRPr sz="10000">
                <a:latin typeface="+mj-lt"/>
                <a:ea typeface="+mj-ea"/>
                <a:cs typeface="+mj-cs"/>
                <a:sym typeface="Gotham Light"/>
              </a:defRPr>
            </a:pPr>
            <a:r>
              <a:rPr lang="sl-SI" sz="1000" dirty="0" smtClean="0">
                <a:solidFill>
                  <a:srgbClr val="BDB798"/>
                </a:solidFill>
                <a:latin typeface="Gotham Light"/>
                <a:ea typeface="+mj-ea"/>
                <a:cs typeface="Gotham Light"/>
                <a:sym typeface="Gotham Light"/>
              </a:rPr>
              <a:t>1 Grand Union Suite</a:t>
            </a:r>
          </a:p>
          <a:p>
            <a:pPr algn="ctr" defTabSz="825500">
              <a:defRPr sz="10000">
                <a:latin typeface="+mj-lt"/>
                <a:ea typeface="+mj-ea"/>
                <a:cs typeface="+mj-cs"/>
                <a:sym typeface="Gotham Light"/>
              </a:defRPr>
            </a:pPr>
            <a:endParaRPr lang="sl-SI" sz="1400" dirty="0" smtClean="0">
              <a:solidFill>
                <a:srgbClr val="BDB798"/>
              </a:solidFill>
              <a:latin typeface="Gotham Light"/>
              <a:cs typeface="Gotham Light"/>
              <a:sym typeface="Gotham Light"/>
            </a:endParaRPr>
          </a:p>
          <a:p>
            <a:pPr algn="ctr" defTabSz="825500">
              <a:defRPr sz="10000">
                <a:latin typeface="+mj-lt"/>
                <a:ea typeface="+mj-ea"/>
                <a:cs typeface="+mj-cs"/>
                <a:sym typeface="Gotham Light"/>
              </a:defRPr>
            </a:pPr>
            <a:r>
              <a:rPr lang="sl-SI" sz="1400" dirty="0" smtClean="0">
                <a:solidFill>
                  <a:srgbClr val="BDB798"/>
                </a:solidFill>
                <a:latin typeface="Gotham Light"/>
                <a:cs typeface="Gotham Light"/>
                <a:sym typeface="Gotham Light"/>
              </a:rPr>
              <a:t>uHotel – addition of 4 new accomodations</a:t>
            </a:r>
            <a:endParaRPr lang="sl-SI" sz="1400" dirty="0">
              <a:solidFill>
                <a:srgbClr val="BDB798"/>
              </a:solidFill>
              <a:latin typeface="Gotham Light"/>
              <a:cs typeface="Gotham Light"/>
              <a:sym typeface="Gotham Light"/>
            </a:endParaRPr>
          </a:p>
          <a:p>
            <a:pPr algn="ctr" defTabSz="825500">
              <a:defRPr sz="10000">
                <a:latin typeface="+mj-lt"/>
                <a:ea typeface="+mj-ea"/>
                <a:cs typeface="+mj-cs"/>
                <a:sym typeface="Gotham Light"/>
              </a:defRPr>
            </a:pPr>
            <a:r>
              <a:rPr lang="sl-SI" sz="1000" dirty="0" smtClean="0">
                <a:solidFill>
                  <a:srgbClr val="BDB798"/>
                </a:solidFill>
                <a:latin typeface="Gotham Light"/>
                <a:cs typeface="Gotham Light"/>
                <a:sym typeface="Gotham Light"/>
              </a:rPr>
              <a:t>3 Executive Doubles/Twins</a:t>
            </a:r>
          </a:p>
          <a:p>
            <a:pPr algn="ctr" defTabSz="825500">
              <a:defRPr sz="10000">
                <a:latin typeface="+mj-lt"/>
                <a:ea typeface="+mj-ea"/>
                <a:cs typeface="+mj-cs"/>
                <a:sym typeface="Gotham Light"/>
              </a:defRPr>
            </a:pPr>
            <a:r>
              <a:rPr lang="sl-SI" sz="1000" dirty="0" smtClean="0">
                <a:solidFill>
                  <a:srgbClr val="BDB798"/>
                </a:solidFill>
                <a:latin typeface="Gotham Light"/>
                <a:cs typeface="Gotham Light"/>
                <a:sym typeface="Gotham Light"/>
              </a:rPr>
              <a:t>1 Junior Suite</a:t>
            </a:r>
            <a:endParaRPr lang="sl-SI" sz="1000" dirty="0">
              <a:solidFill>
                <a:srgbClr val="BDB798"/>
              </a:solidFill>
              <a:latin typeface="Gotham Light"/>
              <a:cs typeface="Gotham Light"/>
              <a:sym typeface="Gotham Light"/>
            </a:endParaRPr>
          </a:p>
          <a:p>
            <a:pPr algn="ctr" defTabSz="825500">
              <a:defRPr sz="10000">
                <a:latin typeface="+mj-lt"/>
                <a:ea typeface="+mj-ea"/>
                <a:cs typeface="+mj-cs"/>
                <a:sym typeface="Gotham Light"/>
              </a:defRPr>
            </a:pPr>
            <a:endParaRPr lang="sl-SI" sz="1000" dirty="0" smtClean="0">
              <a:solidFill>
                <a:schemeClr val="tx2"/>
              </a:solidFill>
              <a:latin typeface="Gotham Light"/>
              <a:ea typeface="+mj-ea"/>
              <a:cs typeface="Gotham Light"/>
              <a:sym typeface="Gotham Light"/>
            </a:endParaRPr>
          </a:p>
          <a:p>
            <a:pPr algn="ctr" defTabSz="825500">
              <a:defRPr sz="10000">
                <a:latin typeface="+mj-lt"/>
                <a:ea typeface="+mj-ea"/>
                <a:cs typeface="+mj-cs"/>
                <a:sym typeface="Gotham Light"/>
              </a:defRPr>
            </a:pPr>
            <a:r>
              <a:rPr lang="sl-SI" sz="1400" dirty="0" smtClean="0">
                <a:solidFill>
                  <a:srgbClr val="BDB798"/>
                </a:solidFill>
                <a:latin typeface="Gotham Light"/>
                <a:cs typeface="Gotham Light"/>
                <a:sym typeface="Gotham Light"/>
              </a:rPr>
              <a:t>Hotel Lev </a:t>
            </a:r>
            <a:r>
              <a:rPr lang="sl-SI" sz="1400" dirty="0">
                <a:solidFill>
                  <a:srgbClr val="BDB798"/>
                </a:solidFill>
                <a:latin typeface="Gotham Light"/>
                <a:cs typeface="Gotham Light"/>
                <a:sym typeface="Gotham Light"/>
              </a:rPr>
              <a:t>– addition of </a:t>
            </a:r>
            <a:r>
              <a:rPr lang="sl-SI" sz="1400" dirty="0" smtClean="0">
                <a:solidFill>
                  <a:srgbClr val="BDB798"/>
                </a:solidFill>
                <a:latin typeface="Gotham Light"/>
                <a:cs typeface="Gotham Light"/>
                <a:sym typeface="Gotham Light"/>
              </a:rPr>
              <a:t>22 </a:t>
            </a:r>
            <a:r>
              <a:rPr lang="sl-SI" sz="1400" dirty="0">
                <a:solidFill>
                  <a:srgbClr val="BDB798"/>
                </a:solidFill>
                <a:latin typeface="Gotham Light"/>
                <a:cs typeface="Gotham Light"/>
                <a:sym typeface="Gotham Light"/>
              </a:rPr>
              <a:t>new accomodations</a:t>
            </a:r>
          </a:p>
          <a:p>
            <a:pPr algn="ctr" defTabSz="825500">
              <a:defRPr sz="10000">
                <a:latin typeface="+mj-lt"/>
                <a:ea typeface="+mj-ea"/>
                <a:cs typeface="+mj-cs"/>
                <a:sym typeface="Gotham Light"/>
              </a:defRPr>
            </a:pPr>
            <a:r>
              <a:rPr lang="sl-SI" sz="1000" dirty="0" smtClean="0">
                <a:solidFill>
                  <a:srgbClr val="BDB798"/>
                </a:solidFill>
                <a:latin typeface="Gotham Light"/>
                <a:cs typeface="Gotham Light"/>
                <a:sym typeface="Gotham Light"/>
              </a:rPr>
              <a:t>22 Premier Doubles/Twins</a:t>
            </a:r>
            <a:endParaRPr lang="sl-SI" sz="1000" dirty="0">
              <a:solidFill>
                <a:srgbClr val="BDB798"/>
              </a:solidFill>
              <a:latin typeface="Gotham Light"/>
              <a:cs typeface="Gotham Light"/>
              <a:sym typeface="Gotham Light"/>
            </a:endParaRPr>
          </a:p>
          <a:p>
            <a:pPr algn="ctr" defTabSz="825500">
              <a:defRPr sz="10000">
                <a:latin typeface="+mj-lt"/>
                <a:ea typeface="+mj-ea"/>
                <a:cs typeface="+mj-cs"/>
                <a:sym typeface="Gotham Light"/>
              </a:defRPr>
            </a:pPr>
            <a:endParaRPr lang="sl-SI" sz="1000" dirty="0" smtClean="0">
              <a:solidFill>
                <a:schemeClr val="tx2"/>
              </a:solidFill>
              <a:latin typeface="Gotham Light"/>
              <a:ea typeface="+mj-ea"/>
              <a:cs typeface="Gotham Light"/>
              <a:sym typeface="Gotham Light"/>
            </a:endParaRPr>
          </a:p>
          <a:p>
            <a:pPr algn="ctr" defTabSz="825500">
              <a:defRPr sz="10000">
                <a:latin typeface="+mj-lt"/>
                <a:ea typeface="+mj-ea"/>
                <a:cs typeface="+mj-cs"/>
                <a:sym typeface="Gotham Light"/>
              </a:defRPr>
            </a:pPr>
            <a:r>
              <a:rPr lang="sl-SI" sz="1400" dirty="0" smtClean="0">
                <a:solidFill>
                  <a:srgbClr val="BDB798"/>
                </a:solidFill>
                <a:latin typeface="Gotham Light"/>
                <a:cs typeface="Gotham Light"/>
                <a:sym typeface="Gotham Light"/>
              </a:rPr>
              <a:t>The Fuzzy Log </a:t>
            </a:r>
            <a:r>
              <a:rPr lang="sl-SI" sz="1400" dirty="0">
                <a:solidFill>
                  <a:srgbClr val="BDB798"/>
                </a:solidFill>
                <a:latin typeface="Gotham Light"/>
                <a:cs typeface="Gotham Light"/>
                <a:sym typeface="Gotham Light"/>
              </a:rPr>
              <a:t>– </a:t>
            </a:r>
            <a:r>
              <a:rPr lang="sl-SI" sz="1400" dirty="0" smtClean="0">
                <a:solidFill>
                  <a:srgbClr val="BDB798"/>
                </a:solidFill>
                <a:latin typeface="Gotham Light"/>
                <a:cs typeface="Gotham Light"/>
                <a:sym typeface="Gotham Light"/>
              </a:rPr>
              <a:t>new concept</a:t>
            </a:r>
            <a:endParaRPr lang="sl-SI" sz="1400" dirty="0">
              <a:solidFill>
                <a:srgbClr val="BDB798"/>
              </a:solidFill>
              <a:latin typeface="Gotham Light"/>
              <a:cs typeface="Gotham Light"/>
              <a:sym typeface="Gotham Light"/>
            </a:endParaRPr>
          </a:p>
          <a:p>
            <a:pPr algn="ctr" defTabSz="825500">
              <a:defRPr sz="10000">
                <a:latin typeface="+mj-lt"/>
                <a:ea typeface="+mj-ea"/>
                <a:cs typeface="+mj-cs"/>
                <a:sym typeface="Gotham Light"/>
              </a:defRPr>
            </a:pPr>
            <a:r>
              <a:rPr lang="sl-SI" sz="1000" dirty="0" smtClean="0">
                <a:solidFill>
                  <a:srgbClr val="BDB798"/>
                </a:solidFill>
                <a:latin typeface="Gotham Light"/>
                <a:cs typeface="Gotham Light"/>
                <a:sym typeface="Gotham Light"/>
              </a:rPr>
              <a:t>101 </a:t>
            </a:r>
            <a:r>
              <a:rPr lang="sl-SI" sz="1000" dirty="0">
                <a:solidFill>
                  <a:srgbClr val="BDB798"/>
                </a:solidFill>
                <a:latin typeface="Gotham Light"/>
                <a:cs typeface="Gotham Light"/>
                <a:sym typeface="Gotham Light"/>
              </a:rPr>
              <a:t>additional </a:t>
            </a:r>
            <a:r>
              <a:rPr lang="sl-SI" sz="1000" dirty="0" smtClean="0">
                <a:solidFill>
                  <a:srgbClr val="BDB798"/>
                </a:solidFill>
                <a:latin typeface="Gotham Light"/>
                <a:cs typeface="Gotham Light"/>
                <a:sym typeface="Gotham Light"/>
              </a:rPr>
              <a:t>accomodations</a:t>
            </a:r>
            <a:endParaRPr lang="sl-SI" sz="1000" dirty="0">
              <a:solidFill>
                <a:srgbClr val="BDB798"/>
              </a:solidFill>
              <a:latin typeface="Gotham Light"/>
              <a:cs typeface="Gotham Light"/>
              <a:sym typeface="Gotham Light"/>
            </a:endParaRPr>
          </a:p>
        </p:txBody>
      </p:sp>
      <p:sp>
        <p:nvSpPr>
          <p:cNvPr id="12" name="Line">
            <a:extLst>
              <a:ext uri="{FF2B5EF4-FFF2-40B4-BE49-F238E27FC236}">
                <a16:creationId xmlns:a16="http://schemas.microsoft.com/office/drawing/2014/main" xmlns="" id="{70CDDBC9-7DE6-4402-99EB-D1DE0A6AAA6C}"/>
              </a:ext>
            </a:extLst>
          </p:cNvPr>
          <p:cNvSpPr/>
          <p:nvPr/>
        </p:nvSpPr>
        <p:spPr>
          <a:xfrm>
            <a:off x="2328480" y="2773373"/>
            <a:ext cx="4487039" cy="0"/>
          </a:xfrm>
          <a:prstGeom prst="line">
            <a:avLst/>
          </a:prstGeom>
          <a:ln w="25400">
            <a:solidFill>
              <a:srgbClr val="BDB798"/>
            </a:solidFill>
            <a:miter lim="400000"/>
          </a:ln>
        </p:spPr>
        <p:txBody>
          <a:bodyPr lIns="0" tIns="0" rIns="0" bIns="0" anchor="ctr"/>
          <a:lstStyle/>
          <a:p>
            <a:pPr algn="ctr">
              <a:defRPr sz="3200">
                <a:solidFill>
                  <a:srgbClr val="FFFFFF"/>
                </a:solidFill>
                <a:latin typeface="Helvetica Neue Medium"/>
                <a:ea typeface="Helvetica Neue Medium"/>
                <a:cs typeface="Helvetica Neue Medium"/>
                <a:sym typeface="Helvetica Neue Medium"/>
              </a:defRPr>
            </a:pPr>
            <a:endParaRPr/>
          </a:p>
        </p:txBody>
      </p:sp>
      <p:sp>
        <p:nvSpPr>
          <p:cNvPr id="13" name="Line">
            <a:extLst>
              <a:ext uri="{FF2B5EF4-FFF2-40B4-BE49-F238E27FC236}">
                <a16:creationId xmlns:a16="http://schemas.microsoft.com/office/drawing/2014/main" xmlns="" id="{15A360A9-E8A0-4E2C-84A3-225128CC4ECB}"/>
              </a:ext>
            </a:extLst>
          </p:cNvPr>
          <p:cNvSpPr/>
          <p:nvPr/>
        </p:nvSpPr>
        <p:spPr>
          <a:xfrm>
            <a:off x="2328480" y="4007651"/>
            <a:ext cx="4487039" cy="0"/>
          </a:xfrm>
          <a:prstGeom prst="line">
            <a:avLst/>
          </a:prstGeom>
          <a:ln w="25400">
            <a:solidFill>
              <a:srgbClr val="BDB798"/>
            </a:solidFill>
            <a:miter lim="400000"/>
          </a:ln>
        </p:spPr>
        <p:txBody>
          <a:bodyPr lIns="0" tIns="0" rIns="0" bIns="0" anchor="ctr"/>
          <a:lstStyle/>
          <a:p>
            <a:pPr algn="ctr">
              <a:defRPr sz="3200">
                <a:solidFill>
                  <a:srgbClr val="FFFFFF"/>
                </a:solidFill>
                <a:latin typeface="Helvetica Neue Medium"/>
                <a:ea typeface="Helvetica Neue Medium"/>
                <a:cs typeface="Helvetica Neue Medium"/>
                <a:sym typeface="Helvetica Neue Medium"/>
              </a:defRPr>
            </a:pPr>
            <a:endParaRPr/>
          </a:p>
        </p:txBody>
      </p:sp>
      <p:sp>
        <p:nvSpPr>
          <p:cNvPr id="14" name="Line">
            <a:extLst>
              <a:ext uri="{FF2B5EF4-FFF2-40B4-BE49-F238E27FC236}">
                <a16:creationId xmlns:a16="http://schemas.microsoft.com/office/drawing/2014/main" xmlns="" id="{E0C7D4F5-D6A6-4809-BDE9-1190F69D09E0}"/>
              </a:ext>
            </a:extLst>
          </p:cNvPr>
          <p:cNvSpPr/>
          <p:nvPr/>
        </p:nvSpPr>
        <p:spPr>
          <a:xfrm>
            <a:off x="2328480" y="3484973"/>
            <a:ext cx="4487039" cy="0"/>
          </a:xfrm>
          <a:prstGeom prst="line">
            <a:avLst/>
          </a:prstGeom>
          <a:ln w="25400">
            <a:solidFill>
              <a:srgbClr val="BDB798"/>
            </a:solidFill>
            <a:miter lim="400000"/>
          </a:ln>
        </p:spPr>
        <p:txBody>
          <a:bodyPr lIns="0" tIns="0" rIns="0" bIns="0" anchor="ctr"/>
          <a:lstStyle/>
          <a:p>
            <a:pPr algn="ctr">
              <a:defRPr sz="3200">
                <a:solidFill>
                  <a:srgbClr val="FFFFFF"/>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3880624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Picture 12" descr="Picture 12"/>
          <p:cNvPicPr>
            <a:picLocks noChangeAspect="1"/>
          </p:cNvPicPr>
          <p:nvPr/>
        </p:nvPicPr>
        <p:blipFill>
          <a:blip r:embed="rId2"/>
          <a:stretch>
            <a:fillRect/>
          </a:stretch>
        </p:blipFill>
        <p:spPr>
          <a:xfrm>
            <a:off x="500184" y="797418"/>
            <a:ext cx="9144000" cy="6097220"/>
          </a:xfrm>
          <a:prstGeom prst="rect">
            <a:avLst/>
          </a:prstGeom>
          <a:ln w="12700">
            <a:miter lim="400000"/>
          </a:ln>
        </p:spPr>
      </p:pic>
      <p:grpSp>
        <p:nvGrpSpPr>
          <p:cNvPr id="405" name="Pravokotnik 2"/>
          <p:cNvGrpSpPr/>
          <p:nvPr/>
        </p:nvGrpSpPr>
        <p:grpSpPr>
          <a:xfrm>
            <a:off x="-1" y="764702"/>
            <a:ext cx="3131842" cy="6264251"/>
            <a:chOff x="0" y="0"/>
            <a:chExt cx="3131840" cy="6264249"/>
          </a:xfrm>
        </p:grpSpPr>
        <p:sp>
          <p:nvSpPr>
            <p:cNvPr id="403" name="Rectangle"/>
            <p:cNvSpPr/>
            <p:nvPr/>
          </p:nvSpPr>
          <p:spPr>
            <a:xfrm>
              <a:off x="-1" y="-1"/>
              <a:ext cx="3131842" cy="626425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808080"/>
                  </a:solidFill>
                  <a:latin typeface="+mn-lt"/>
                  <a:ea typeface="+mn-ea"/>
                  <a:cs typeface="+mn-cs"/>
                  <a:sym typeface="Calibri"/>
                </a:defRPr>
              </a:pPr>
              <a:endParaRPr/>
            </a:p>
          </p:txBody>
        </p:sp>
        <p:sp>
          <p:nvSpPr>
            <p:cNvPr id="404" name="www.union-hotels.eu"/>
            <p:cNvSpPr txBox="1"/>
            <p:nvPr/>
          </p:nvSpPr>
          <p:spPr>
            <a:xfrm>
              <a:off x="-1" y="3205784"/>
              <a:ext cx="3131842" cy="27228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r>
                <a:rPr lang="sl-SI" dirty="0"/>
                <a:t>www.uhotel.si</a:t>
              </a:r>
              <a:endParaRPr dirty="0"/>
            </a:p>
          </p:txBody>
        </p:sp>
      </p:grpSp>
      <p:pic>
        <p:nvPicPr>
          <p:cNvPr id="3" name="Slika 2">
            <a:extLst>
              <a:ext uri="{FF2B5EF4-FFF2-40B4-BE49-F238E27FC236}">
                <a16:creationId xmlns:a16="http://schemas.microsoft.com/office/drawing/2014/main" xmlns="" id="{A5782117-F6BC-41F1-8ADF-836429DFC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13" y="2226793"/>
            <a:ext cx="2997214" cy="2917730"/>
          </a:xfrm>
          <a:prstGeom prst="rect">
            <a:avLst/>
          </a:prstGeom>
        </p:spPr>
      </p:pic>
      <p:pic>
        <p:nvPicPr>
          <p:cNvPr id="401"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402"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WELCOME TO THE uHOTEL</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pic>
        <p:nvPicPr>
          <p:cNvPr id="409" name="Picture 19" descr="Picture 19"/>
          <p:cNvPicPr>
            <a:picLocks noChangeAspect="1"/>
          </p:cNvPicPr>
          <p:nvPr/>
        </p:nvPicPr>
        <p:blipFill>
          <a:blip r:embed="rId3">
            <a:alphaModFix amt="33895"/>
          </a:blip>
          <a:stretch>
            <a:fillRect/>
          </a:stretch>
        </p:blipFill>
        <p:spPr>
          <a:xfrm>
            <a:off x="-6349" y="786845"/>
            <a:ext cx="9156698" cy="6104466"/>
          </a:xfrm>
          <a:prstGeom prst="rect">
            <a:avLst/>
          </a:prstGeom>
          <a:ln w="12700">
            <a:miter lim="400000"/>
          </a:ln>
        </p:spPr>
      </p:pic>
      <p:sp>
        <p:nvSpPr>
          <p:cNvPr id="410" name="Rectangle 17"/>
          <p:cNvSpPr/>
          <p:nvPr/>
        </p:nvSpPr>
        <p:spPr>
          <a:xfrm>
            <a:off x="-1" y="1388419"/>
            <a:ext cx="9167047" cy="1104477"/>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412" name="Rectangle 28"/>
          <p:cNvSpPr/>
          <p:nvPr/>
        </p:nvSpPr>
        <p:spPr>
          <a:xfrm>
            <a:off x="-1" y="2492896"/>
            <a:ext cx="9167047" cy="1104477"/>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414" name="Rectangle 32"/>
          <p:cNvSpPr/>
          <p:nvPr/>
        </p:nvSpPr>
        <p:spPr>
          <a:xfrm>
            <a:off x="-1" y="3597373"/>
            <a:ext cx="9167047" cy="1104477"/>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416" name="Rectangle 35"/>
          <p:cNvSpPr/>
          <p:nvPr/>
        </p:nvSpPr>
        <p:spPr>
          <a:xfrm>
            <a:off x="-1" y="4701849"/>
            <a:ext cx="9167047" cy="1104478"/>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418" name="Rectangle 39"/>
          <p:cNvSpPr/>
          <p:nvPr/>
        </p:nvSpPr>
        <p:spPr>
          <a:xfrm>
            <a:off x="-1" y="5806326"/>
            <a:ext cx="9167047" cy="1104478"/>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419" name="Rectangle 41"/>
          <p:cNvSpPr txBox="1"/>
          <p:nvPr/>
        </p:nvSpPr>
        <p:spPr>
          <a:xfrm>
            <a:off x="1165910" y="6071155"/>
            <a:ext cx="7818109"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700">
                <a:solidFill>
                  <a:srgbClr val="808080"/>
                </a:solidFill>
                <a:latin typeface="Gotham Medium"/>
                <a:ea typeface="Gotham Medium"/>
                <a:cs typeface="Gotham Medium"/>
                <a:sym typeface="Gotham Medium"/>
              </a:defRPr>
            </a:pPr>
            <a:r>
              <a:rPr lang="sl-SI" dirty="0"/>
              <a:t>18</a:t>
            </a:r>
            <a:r>
              <a:rPr dirty="0"/>
              <a:t> CONFERENCE HALLS AND SALONS OFFERING OVER </a:t>
            </a:r>
            <a:r>
              <a:rPr lang="sl-SI" dirty="0"/>
              <a:t>2.200</a:t>
            </a:r>
            <a:r>
              <a:rPr dirty="0"/>
              <a:t> m² </a:t>
            </a:r>
            <a:endParaRPr lang="sl-SI" dirty="0"/>
          </a:p>
          <a:p>
            <a:pPr>
              <a:defRPr sz="1700">
                <a:solidFill>
                  <a:srgbClr val="808080"/>
                </a:solidFill>
                <a:latin typeface="Gotham Medium"/>
                <a:ea typeface="Gotham Medium"/>
                <a:cs typeface="Gotham Medium"/>
                <a:sym typeface="Gotham Medium"/>
              </a:defRPr>
            </a:pPr>
            <a:r>
              <a:rPr lang="sl-SI" dirty="0"/>
              <a:t>* </a:t>
            </a:r>
            <a:r>
              <a:rPr dirty="0"/>
              <a:t>FULL AV SUPPORT &amp; PROFESSIONAL STAFF </a:t>
            </a:r>
          </a:p>
        </p:txBody>
      </p:sp>
      <p:sp>
        <p:nvSpPr>
          <p:cNvPr id="421" name="Rectangle 20"/>
          <p:cNvSpPr txBox="1"/>
          <p:nvPr/>
        </p:nvSpPr>
        <p:spPr>
          <a:xfrm>
            <a:off x="1165910" y="5032973"/>
            <a:ext cx="7216090" cy="302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solidFill>
                  <a:srgbClr val="808080"/>
                </a:solidFill>
                <a:latin typeface="Gotham Medium"/>
                <a:ea typeface="Gotham Medium"/>
                <a:cs typeface="Gotham Medium"/>
                <a:sym typeface="Gotham Medium"/>
              </a:defRPr>
            </a:lvl1pPr>
          </a:lstStyle>
          <a:p>
            <a:r>
              <a:rPr dirty="0"/>
              <a:t>F&amp;B OUTLETS</a:t>
            </a:r>
          </a:p>
        </p:txBody>
      </p:sp>
      <p:sp>
        <p:nvSpPr>
          <p:cNvPr id="422" name="Rectangle 21"/>
          <p:cNvSpPr txBox="1"/>
          <p:nvPr/>
        </p:nvSpPr>
        <p:spPr>
          <a:xfrm>
            <a:off x="1142902" y="1809949"/>
            <a:ext cx="7216090"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solidFill>
                  <a:srgbClr val="808080"/>
                </a:solidFill>
                <a:latin typeface="Gotham Medium"/>
                <a:ea typeface="Gotham Medium"/>
                <a:cs typeface="Gotham Medium"/>
                <a:sym typeface="Gotham Medium"/>
              </a:defRPr>
            </a:lvl1pPr>
          </a:lstStyle>
          <a:p>
            <a:r>
              <a:rPr lang="sl-SI" dirty="0" smtClean="0"/>
              <a:t>220</a:t>
            </a:r>
            <a:r>
              <a:rPr dirty="0" smtClean="0"/>
              <a:t> </a:t>
            </a:r>
            <a:r>
              <a:rPr dirty="0"/>
              <a:t>COMFORTABLE AND ELEGANTLY FURNISHED ROOMS</a:t>
            </a:r>
          </a:p>
        </p:txBody>
      </p:sp>
      <p:sp>
        <p:nvSpPr>
          <p:cNvPr id="423" name="Rectangle 22"/>
          <p:cNvSpPr txBox="1"/>
          <p:nvPr/>
        </p:nvSpPr>
        <p:spPr>
          <a:xfrm>
            <a:off x="1165910" y="2886863"/>
            <a:ext cx="7216090" cy="302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solidFill>
                  <a:srgbClr val="808080"/>
                </a:solidFill>
                <a:latin typeface="Gotham Medium"/>
                <a:ea typeface="Gotham Medium"/>
                <a:cs typeface="Gotham Medium"/>
                <a:sym typeface="Gotham Medium"/>
              </a:defRPr>
            </a:lvl1pPr>
          </a:lstStyle>
          <a:p>
            <a:r>
              <a:rPr dirty="0"/>
              <a:t>120 SECURED PARKING SPACES</a:t>
            </a:r>
          </a:p>
        </p:txBody>
      </p:sp>
      <p:sp>
        <p:nvSpPr>
          <p:cNvPr id="424" name="Rectangle 23"/>
          <p:cNvSpPr txBox="1"/>
          <p:nvPr/>
        </p:nvSpPr>
        <p:spPr>
          <a:xfrm>
            <a:off x="1165910" y="3964053"/>
            <a:ext cx="7216090" cy="302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solidFill>
                  <a:srgbClr val="808080"/>
                </a:solidFill>
                <a:latin typeface="Gotham Medium"/>
                <a:ea typeface="Gotham Medium"/>
                <a:cs typeface="Gotham Medium"/>
                <a:sym typeface="Gotham Medium"/>
              </a:defRPr>
            </a:lvl1pPr>
          </a:lstStyle>
          <a:p>
            <a:r>
              <a:rPr dirty="0"/>
              <a:t>SPA &amp; WELLNESS</a:t>
            </a:r>
          </a:p>
        </p:txBody>
      </p:sp>
      <p:sp>
        <p:nvSpPr>
          <p:cNvPr id="425"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uHOTEL • WHERE BUSINESS MEETS COMFORT</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Slika 8" descr="Slika 8"/>
          <p:cNvPicPr>
            <a:picLocks noChangeAspect="1"/>
          </p:cNvPicPr>
          <p:nvPr/>
        </p:nvPicPr>
        <p:blipFill>
          <a:blip r:embed="rId2"/>
          <a:stretch>
            <a:fillRect/>
          </a:stretch>
        </p:blipFill>
        <p:spPr>
          <a:xfrm>
            <a:off x="4716016" y="796257"/>
            <a:ext cx="4428251" cy="6642377"/>
          </a:xfrm>
          <a:prstGeom prst="rect">
            <a:avLst/>
          </a:prstGeom>
          <a:ln w="12700">
            <a:miter lim="400000"/>
          </a:ln>
        </p:spPr>
      </p:pic>
      <p:sp>
        <p:nvSpPr>
          <p:cNvPr id="428" name="Pravokotnik 14"/>
          <p:cNvSpPr txBox="1"/>
          <p:nvPr/>
        </p:nvSpPr>
        <p:spPr>
          <a:xfrm>
            <a:off x="652298" y="3771390"/>
            <a:ext cx="4063718" cy="311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indent="-285750">
              <a:lnSpc>
                <a:spcPct val="150000"/>
              </a:lnSpc>
              <a:buSzPct val="100000"/>
              <a:buFont typeface="Arial"/>
              <a:buChar char="•"/>
              <a:defRPr sz="1500">
                <a:solidFill>
                  <a:srgbClr val="808080"/>
                </a:solidFill>
              </a:defRPr>
            </a:pPr>
            <a:r>
              <a:rPr dirty="0"/>
              <a:t>EXECUTIVE QUEEN (6</a:t>
            </a:r>
            <a:r>
              <a:rPr lang="sl-SI" dirty="0"/>
              <a:t>5</a:t>
            </a:r>
            <a:r>
              <a:rPr dirty="0"/>
              <a:t>) </a:t>
            </a:r>
            <a:endParaRPr lang="sl-SI" dirty="0"/>
          </a:p>
          <a:p>
            <a:pPr marL="285750" indent="-285750">
              <a:lnSpc>
                <a:spcPct val="150000"/>
              </a:lnSpc>
              <a:buSzPct val="100000"/>
              <a:buFont typeface="Arial"/>
              <a:buChar char="•"/>
              <a:defRPr sz="1500">
                <a:solidFill>
                  <a:srgbClr val="808080"/>
                </a:solidFill>
              </a:defRPr>
            </a:pPr>
            <a:r>
              <a:rPr lang="sl-SI" dirty="0"/>
              <a:t>EXECUTIVE ROOM </a:t>
            </a:r>
            <a:r>
              <a:rPr lang="sl-SI" dirty="0" smtClean="0"/>
              <a:t>(59) </a:t>
            </a:r>
            <a:endParaRPr dirty="0"/>
          </a:p>
          <a:p>
            <a:pPr marL="285750" indent="-285750">
              <a:lnSpc>
                <a:spcPct val="150000"/>
              </a:lnSpc>
              <a:buSzPct val="100000"/>
              <a:buFont typeface="Arial"/>
              <a:buChar char="•"/>
              <a:defRPr sz="1500">
                <a:solidFill>
                  <a:srgbClr val="808080"/>
                </a:solidFill>
              </a:defRPr>
            </a:pPr>
            <a:r>
              <a:rPr dirty="0"/>
              <a:t>STUDIO </a:t>
            </a:r>
            <a:r>
              <a:rPr lang="sl-SI" dirty="0"/>
              <a:t>ROOM</a:t>
            </a:r>
            <a:r>
              <a:rPr dirty="0"/>
              <a:t> (50) </a:t>
            </a:r>
          </a:p>
          <a:p>
            <a:pPr marL="285750" indent="-285750">
              <a:lnSpc>
                <a:spcPct val="150000"/>
              </a:lnSpc>
              <a:buSzPct val="100000"/>
              <a:buFont typeface="Arial"/>
              <a:buChar char="•"/>
              <a:defRPr sz="1500">
                <a:solidFill>
                  <a:srgbClr val="808080"/>
                </a:solidFill>
              </a:defRPr>
            </a:pPr>
            <a:r>
              <a:rPr dirty="0"/>
              <a:t>STUDIO CASTLE VIEW (</a:t>
            </a:r>
            <a:r>
              <a:rPr lang="sl-SI" dirty="0"/>
              <a:t>28</a:t>
            </a:r>
            <a:r>
              <a:rPr dirty="0"/>
              <a:t>)</a:t>
            </a:r>
          </a:p>
          <a:p>
            <a:pPr marL="285750" indent="-285750">
              <a:lnSpc>
                <a:spcPct val="150000"/>
              </a:lnSpc>
              <a:buSzPct val="100000"/>
              <a:buFont typeface="Arial"/>
              <a:buChar char="•"/>
              <a:defRPr sz="1500">
                <a:solidFill>
                  <a:srgbClr val="808080"/>
                </a:solidFill>
              </a:defRPr>
            </a:pPr>
            <a:r>
              <a:rPr dirty="0"/>
              <a:t>JUNIOR SUITE </a:t>
            </a:r>
            <a:r>
              <a:rPr dirty="0" smtClean="0"/>
              <a:t>(</a:t>
            </a:r>
            <a:r>
              <a:rPr lang="sl-SI" dirty="0"/>
              <a:t>6</a:t>
            </a:r>
            <a:r>
              <a:rPr dirty="0" smtClean="0"/>
              <a:t>)</a:t>
            </a:r>
            <a:endParaRPr dirty="0"/>
          </a:p>
          <a:p>
            <a:pPr marL="285750" indent="-285750">
              <a:lnSpc>
                <a:spcPct val="150000"/>
              </a:lnSpc>
              <a:buSzPct val="100000"/>
              <a:buFont typeface="Arial"/>
              <a:buChar char="•"/>
              <a:defRPr sz="1500">
                <a:solidFill>
                  <a:srgbClr val="808080"/>
                </a:solidFill>
              </a:defRPr>
            </a:pPr>
            <a:r>
              <a:rPr lang="sl-SI" dirty="0"/>
              <a:t>CASUAL </a:t>
            </a:r>
            <a:r>
              <a:rPr dirty="0"/>
              <a:t>SUITE (</a:t>
            </a:r>
            <a:r>
              <a:rPr lang="sl-SI" dirty="0"/>
              <a:t>6</a:t>
            </a:r>
            <a:r>
              <a:rPr dirty="0"/>
              <a:t>)</a:t>
            </a:r>
          </a:p>
          <a:p>
            <a:pPr marL="285750" indent="-285750">
              <a:lnSpc>
                <a:spcPct val="150000"/>
              </a:lnSpc>
              <a:buSzPct val="100000"/>
              <a:buFont typeface="Arial"/>
              <a:buChar char="•"/>
              <a:defRPr sz="1500">
                <a:solidFill>
                  <a:srgbClr val="808080"/>
                </a:solidFill>
              </a:defRPr>
            </a:pPr>
            <a:r>
              <a:rPr lang="sl-SI" dirty="0"/>
              <a:t>EXECUTIVE </a:t>
            </a:r>
            <a:r>
              <a:rPr dirty="0"/>
              <a:t>SUITE (</a:t>
            </a:r>
            <a:r>
              <a:rPr lang="sl-SI" dirty="0"/>
              <a:t>6</a:t>
            </a:r>
            <a:r>
              <a:rPr dirty="0"/>
              <a:t>) </a:t>
            </a:r>
            <a:endParaRPr lang="sl-SI" dirty="0" smtClean="0"/>
          </a:p>
          <a:p>
            <a:pPr algn="r">
              <a:lnSpc>
                <a:spcPct val="150000"/>
              </a:lnSpc>
              <a:buSzPct val="100000"/>
              <a:defRPr sz="1500">
                <a:solidFill>
                  <a:srgbClr val="808080"/>
                </a:solidFill>
              </a:defRPr>
            </a:pPr>
            <a:r>
              <a:rPr lang="sl-SI" sz="1100" i="1" dirty="0" smtClean="0"/>
              <a:t>4 </a:t>
            </a:r>
            <a:r>
              <a:rPr lang="sl-SI" sz="1100" i="1" dirty="0"/>
              <a:t>ROOMS CURRENTLY BEING REFURBISHED</a:t>
            </a:r>
          </a:p>
          <a:p>
            <a:pPr marL="285750" indent="-285750">
              <a:lnSpc>
                <a:spcPct val="150000"/>
              </a:lnSpc>
              <a:buSzPct val="100000"/>
              <a:buFont typeface="Arial"/>
              <a:buChar char="•"/>
              <a:defRPr sz="1500">
                <a:solidFill>
                  <a:srgbClr val="808080"/>
                </a:solidFill>
              </a:defRPr>
            </a:pPr>
            <a:endParaRPr dirty="0"/>
          </a:p>
        </p:txBody>
      </p:sp>
      <p:pic>
        <p:nvPicPr>
          <p:cNvPr id="430"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431" name="Naslov 1"/>
          <p:cNvSpPr txBox="1"/>
          <p:nvPr/>
        </p:nvSpPr>
        <p:spPr>
          <a:xfrm>
            <a:off x="265265" y="239077"/>
            <a:ext cx="732769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dirty="0"/>
              <a:t>UNION HOTELS • </a:t>
            </a:r>
            <a:r>
              <a:rPr lang="sl-SI" dirty="0"/>
              <a:t>u</a:t>
            </a:r>
            <a:r>
              <a:rPr dirty="0"/>
              <a:t>HOTEL • ROOM TYPES</a:t>
            </a:r>
          </a:p>
        </p:txBody>
      </p:sp>
      <p:pic>
        <p:nvPicPr>
          <p:cNvPr id="7" name="Picture 2" descr="Picture 2">
            <a:extLst>
              <a:ext uri="{FF2B5EF4-FFF2-40B4-BE49-F238E27FC236}">
                <a16:creationId xmlns:a16="http://schemas.microsoft.com/office/drawing/2014/main" xmlns="" id="{989D44C2-FB96-4236-84EF-E25C9806F978}"/>
              </a:ext>
            </a:extLst>
          </p:cNvPr>
          <p:cNvPicPr>
            <a:picLocks noChangeAspect="1"/>
          </p:cNvPicPr>
          <p:nvPr/>
        </p:nvPicPr>
        <p:blipFill rotWithShape="1">
          <a:blip r:embed="rId4"/>
          <a:srcRect b="8854"/>
          <a:stretch/>
        </p:blipFill>
        <p:spPr>
          <a:xfrm>
            <a:off x="863597" y="715591"/>
            <a:ext cx="1590676" cy="2856284"/>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434" name="Naslov 1"/>
          <p:cNvSpPr txBox="1"/>
          <p:nvPr/>
        </p:nvSpPr>
        <p:spPr>
          <a:xfrm>
            <a:off x="265265" y="239077"/>
            <a:ext cx="732769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lang="sl-SI" dirty="0"/>
              <a:t>u</a:t>
            </a:r>
            <a:r>
              <a:rPr dirty="0"/>
              <a:t>HOTEL • ROOM TYPES • BUSINESS &amp; RELAX</a:t>
            </a:r>
          </a:p>
        </p:txBody>
      </p:sp>
      <p:sp>
        <p:nvSpPr>
          <p:cNvPr id="435" name="Rectangle 14"/>
          <p:cNvSpPr/>
          <p:nvPr/>
        </p:nvSpPr>
        <p:spPr>
          <a:xfrm>
            <a:off x="34863" y="5073377"/>
            <a:ext cx="9147590" cy="1772817"/>
          </a:xfrm>
          <a:prstGeom prst="rect">
            <a:avLst/>
          </a:prstGeom>
          <a:solidFill>
            <a:srgbClr val="FFFFFF">
              <a:alpha val="77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436" name="Naslov 1"/>
          <p:cNvSpPr txBox="1"/>
          <p:nvPr/>
        </p:nvSpPr>
        <p:spPr>
          <a:xfrm>
            <a:off x="0" y="6058229"/>
            <a:ext cx="911860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rPr dirty="0"/>
              <a:t>EXECUTIVE QUEEN </a:t>
            </a:r>
            <a:r>
              <a:rPr sz="1600" dirty="0"/>
              <a:t>average size is 2</a:t>
            </a:r>
            <a:r>
              <a:rPr lang="sl-SI" sz="1600" dirty="0"/>
              <a:t>6</a:t>
            </a:r>
            <a:r>
              <a:rPr sz="1600" dirty="0"/>
              <a:t> </a:t>
            </a:r>
            <a:r>
              <a:rPr lang="sl-SI" sz="1600" dirty="0" err="1"/>
              <a:t>SqM</a:t>
            </a:r>
            <a:r>
              <a:rPr sz="1600" dirty="0"/>
              <a:t> / 2</a:t>
            </a:r>
            <a:r>
              <a:rPr lang="sl-SI" sz="1600" dirty="0"/>
              <a:t>8</a:t>
            </a:r>
            <a:r>
              <a:rPr sz="1600" dirty="0"/>
              <a:t>0 </a:t>
            </a:r>
            <a:r>
              <a:rPr lang="sl-SI" sz="1600" dirty="0" err="1"/>
              <a:t>SqFt</a:t>
            </a:r>
            <a:r>
              <a:rPr lang="sl-SI" sz="1600" dirty="0"/>
              <a:t>.</a:t>
            </a:r>
            <a:r>
              <a:rPr sz="1600" dirty="0"/>
              <a:t>   </a:t>
            </a:r>
            <a:endParaRPr sz="4400" dirty="0"/>
          </a:p>
          <a:p>
            <a:pPr algn="ctr">
              <a:defRPr sz="1800">
                <a:solidFill>
                  <a:srgbClr val="808080"/>
                </a:solidFill>
              </a:defRPr>
            </a:pPr>
            <a:r>
              <a:rPr dirty="0"/>
              <a:t>  </a:t>
            </a:r>
            <a:endParaRPr sz="4400" dirty="0"/>
          </a:p>
        </p:txBody>
      </p:sp>
      <p:sp>
        <p:nvSpPr>
          <p:cNvPr id="437" name="Straight Connector 16"/>
          <p:cNvSpPr/>
          <p:nvPr/>
        </p:nvSpPr>
        <p:spPr>
          <a:xfrm>
            <a:off x="1151620" y="5871195"/>
            <a:ext cx="6840760"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438" name="Slika 8" descr="Slika 8"/>
          <p:cNvPicPr>
            <a:picLocks noChangeAspect="1"/>
          </p:cNvPicPr>
          <p:nvPr/>
        </p:nvPicPr>
        <p:blipFill>
          <a:blip r:embed="rId3"/>
          <a:srcRect l="6889" t="27035" r="35964" b="15752"/>
          <a:stretch>
            <a:fillRect/>
          </a:stretch>
        </p:blipFill>
        <p:spPr>
          <a:xfrm>
            <a:off x="-53419" y="794070"/>
            <a:ext cx="6131331" cy="4092274"/>
          </a:xfrm>
          <a:prstGeom prst="rect">
            <a:avLst/>
          </a:prstGeom>
          <a:ln w="12700">
            <a:miter lim="400000"/>
          </a:ln>
        </p:spPr>
      </p:pic>
      <p:pic>
        <p:nvPicPr>
          <p:cNvPr id="439" name="Slika 13" descr="Slika 13"/>
          <p:cNvPicPr>
            <a:picLocks noChangeAspect="1"/>
          </p:cNvPicPr>
          <p:nvPr/>
        </p:nvPicPr>
        <p:blipFill>
          <a:blip r:embed="rId4"/>
          <a:srcRect l="5520" t="10513" r="49999"/>
          <a:stretch>
            <a:fillRect/>
          </a:stretch>
        </p:blipFill>
        <p:spPr>
          <a:xfrm>
            <a:off x="6131331" y="794070"/>
            <a:ext cx="3051122" cy="4092274"/>
          </a:xfrm>
          <a:prstGeom prst="rect">
            <a:avLst/>
          </a:prstGeom>
          <a:ln w="12700">
            <a:miter lim="400000"/>
          </a:ln>
        </p:spPr>
      </p:pic>
      <p:pic>
        <p:nvPicPr>
          <p:cNvPr id="440" name="Slika 4" descr="Slika 4"/>
          <p:cNvPicPr>
            <a:picLocks noChangeAspect="1"/>
          </p:cNvPicPr>
          <p:nvPr/>
        </p:nvPicPr>
        <p:blipFill>
          <a:blip r:embed="rId5"/>
          <a:srcRect t="10887" r="32948" b="21983"/>
          <a:stretch>
            <a:fillRect/>
          </a:stretch>
        </p:blipFill>
        <p:spPr>
          <a:xfrm>
            <a:off x="-53328" y="794070"/>
            <a:ext cx="6131241" cy="4092274"/>
          </a:xfrm>
          <a:prstGeom prst="rect">
            <a:avLst/>
          </a:prstGeom>
          <a:ln w="12700">
            <a:miter lim="400000"/>
          </a:ln>
        </p:spPr>
      </p:pic>
      <p:pic>
        <p:nvPicPr>
          <p:cNvPr id="441" name="Slika 6" descr="Slika 6"/>
          <p:cNvPicPr>
            <a:picLocks noChangeAspect="1"/>
          </p:cNvPicPr>
          <p:nvPr/>
        </p:nvPicPr>
        <p:blipFill>
          <a:blip r:embed="rId6"/>
          <a:srcRect l="3585" t="11069" r="55361" b="5286"/>
          <a:stretch>
            <a:fillRect/>
          </a:stretch>
        </p:blipFill>
        <p:spPr>
          <a:xfrm>
            <a:off x="6131330" y="794068"/>
            <a:ext cx="3012671" cy="4092275"/>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angle 14"/>
          <p:cNvSpPr/>
          <p:nvPr/>
        </p:nvSpPr>
        <p:spPr>
          <a:xfrm>
            <a:off x="34863" y="5073377"/>
            <a:ext cx="9147590" cy="1772817"/>
          </a:xfrm>
          <a:prstGeom prst="rect">
            <a:avLst/>
          </a:prstGeom>
          <a:solidFill>
            <a:srgbClr val="FFFFFF">
              <a:alpha val="77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436" name="Naslov 1"/>
          <p:cNvSpPr txBox="1"/>
          <p:nvPr/>
        </p:nvSpPr>
        <p:spPr>
          <a:xfrm>
            <a:off x="-9465" y="6058228"/>
            <a:ext cx="911860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rPr dirty="0"/>
              <a:t>EXECUTIVE </a:t>
            </a:r>
            <a:r>
              <a:rPr lang="sl-SI" dirty="0"/>
              <a:t>ROOM</a:t>
            </a:r>
            <a:r>
              <a:rPr dirty="0"/>
              <a:t> </a:t>
            </a:r>
            <a:r>
              <a:rPr sz="1600" dirty="0"/>
              <a:t>average size is 2</a:t>
            </a:r>
            <a:r>
              <a:rPr lang="sl-SI" sz="1600" dirty="0"/>
              <a:t>9</a:t>
            </a:r>
            <a:r>
              <a:rPr sz="1600" dirty="0"/>
              <a:t> </a:t>
            </a:r>
            <a:r>
              <a:rPr lang="sl-SI" sz="1600" dirty="0" err="1"/>
              <a:t>SqM</a:t>
            </a:r>
            <a:r>
              <a:rPr sz="1600" dirty="0"/>
              <a:t> / </a:t>
            </a:r>
            <a:r>
              <a:rPr lang="sl-SI" sz="1600" dirty="0"/>
              <a:t>312 </a:t>
            </a:r>
            <a:r>
              <a:rPr lang="sl-SI" sz="1600" dirty="0" err="1"/>
              <a:t>SqFt</a:t>
            </a:r>
            <a:r>
              <a:rPr lang="sl-SI" sz="1600" dirty="0"/>
              <a:t>.</a:t>
            </a:r>
            <a:r>
              <a:rPr sz="1600" dirty="0"/>
              <a:t>   </a:t>
            </a:r>
            <a:endParaRPr sz="4400" dirty="0"/>
          </a:p>
          <a:p>
            <a:pPr algn="ctr">
              <a:defRPr sz="1800">
                <a:solidFill>
                  <a:srgbClr val="808080"/>
                </a:solidFill>
              </a:defRPr>
            </a:pPr>
            <a:r>
              <a:rPr dirty="0"/>
              <a:t>  </a:t>
            </a:r>
            <a:endParaRPr sz="4400" dirty="0"/>
          </a:p>
        </p:txBody>
      </p:sp>
      <p:pic>
        <p:nvPicPr>
          <p:cNvPr id="5" name="Slika 4">
            <a:extLst>
              <a:ext uri="{FF2B5EF4-FFF2-40B4-BE49-F238E27FC236}">
                <a16:creationId xmlns:a16="http://schemas.microsoft.com/office/drawing/2014/main" xmlns="" id="{B44E0689-B3D4-46DD-8C89-0C442EE194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268" r="32027"/>
          <a:stretch/>
        </p:blipFill>
        <p:spPr>
          <a:xfrm>
            <a:off x="6131332" y="792982"/>
            <a:ext cx="3051122" cy="4092274"/>
          </a:xfrm>
          <a:prstGeom prst="rect">
            <a:avLst/>
          </a:prstGeom>
        </p:spPr>
      </p:pic>
      <p:pic>
        <p:nvPicPr>
          <p:cNvPr id="433"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434" name="Naslov 1"/>
          <p:cNvSpPr txBox="1"/>
          <p:nvPr/>
        </p:nvSpPr>
        <p:spPr>
          <a:xfrm>
            <a:off x="265265" y="239077"/>
            <a:ext cx="732769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lang="sl-SI" dirty="0"/>
              <a:t>u</a:t>
            </a:r>
            <a:r>
              <a:rPr dirty="0"/>
              <a:t>HOTEL • ROOM TYPES • BUSINESS &amp; RELAX</a:t>
            </a:r>
          </a:p>
        </p:txBody>
      </p:sp>
      <p:pic>
        <p:nvPicPr>
          <p:cNvPr id="3" name="Slika 2">
            <a:extLst>
              <a:ext uri="{FF2B5EF4-FFF2-40B4-BE49-F238E27FC236}">
                <a16:creationId xmlns:a16="http://schemas.microsoft.com/office/drawing/2014/main" xmlns="" id="{731B9FB9-42E8-4B65-AE18-AF13F7418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9" y="792982"/>
            <a:ext cx="6138410" cy="4092274"/>
          </a:xfrm>
          <a:prstGeom prst="rect">
            <a:avLst/>
          </a:prstGeom>
        </p:spPr>
      </p:pic>
      <p:sp>
        <p:nvSpPr>
          <p:cNvPr id="15" name="Straight Connector 16">
            <a:extLst>
              <a:ext uri="{FF2B5EF4-FFF2-40B4-BE49-F238E27FC236}">
                <a16:creationId xmlns:a16="http://schemas.microsoft.com/office/drawing/2014/main" xmlns="" id="{91E8CFA3-0E0E-4E5E-A2F4-2A5417E2723F}"/>
              </a:ext>
            </a:extLst>
          </p:cNvPr>
          <p:cNvSpPr/>
          <p:nvPr/>
        </p:nvSpPr>
        <p:spPr>
          <a:xfrm>
            <a:off x="1151620" y="5871195"/>
            <a:ext cx="6840760"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extLst>
      <p:ext uri="{BB962C8B-B14F-4D97-AF65-F5344CB8AC3E}">
        <p14:creationId xmlns:p14="http://schemas.microsoft.com/office/powerpoint/2010/main" val="119004585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Naslov 1"/>
          <p:cNvSpPr txBox="1"/>
          <p:nvPr/>
        </p:nvSpPr>
        <p:spPr>
          <a:xfrm>
            <a:off x="0" y="5979232"/>
            <a:ext cx="925251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rPr sz="2400" dirty="0"/>
              <a:t>STUDIO </a:t>
            </a:r>
            <a:r>
              <a:rPr lang="sl-SI" sz="2400" dirty="0"/>
              <a:t>ROOM</a:t>
            </a:r>
            <a:r>
              <a:rPr dirty="0"/>
              <a:t> </a:t>
            </a:r>
            <a:r>
              <a:rPr sz="1600" dirty="0"/>
              <a:t>average size is 3</a:t>
            </a:r>
            <a:r>
              <a:rPr lang="sl-SI" sz="1600" dirty="0"/>
              <a:t>2</a:t>
            </a:r>
            <a:r>
              <a:rPr sz="1600" dirty="0"/>
              <a:t> </a:t>
            </a:r>
            <a:r>
              <a:rPr lang="sl-SI" sz="1600" dirty="0" err="1"/>
              <a:t>SqM</a:t>
            </a:r>
            <a:r>
              <a:rPr lang="sl-SI" sz="1600" dirty="0"/>
              <a:t> </a:t>
            </a:r>
            <a:r>
              <a:rPr sz="1600" dirty="0"/>
              <a:t>/</a:t>
            </a:r>
            <a:r>
              <a:rPr lang="sl-SI" sz="1600" dirty="0"/>
              <a:t> 344</a:t>
            </a:r>
            <a:r>
              <a:rPr sz="1600" dirty="0" err="1"/>
              <a:t>SqFt</a:t>
            </a:r>
            <a:r>
              <a:rPr sz="1600" dirty="0"/>
              <a:t>.</a:t>
            </a:r>
          </a:p>
        </p:txBody>
      </p:sp>
      <p:sp>
        <p:nvSpPr>
          <p:cNvPr id="444" name="Straight Connector 16"/>
          <p:cNvSpPr/>
          <p:nvPr/>
        </p:nvSpPr>
        <p:spPr>
          <a:xfrm>
            <a:off x="1295636" y="5822279"/>
            <a:ext cx="655272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445" name="Slika 9" descr="Slika 9"/>
          <p:cNvPicPr>
            <a:picLocks noChangeAspect="1"/>
          </p:cNvPicPr>
          <p:nvPr/>
        </p:nvPicPr>
        <p:blipFill>
          <a:blip r:embed="rId2"/>
          <a:srcRect r="13200"/>
          <a:stretch>
            <a:fillRect/>
          </a:stretch>
        </p:blipFill>
        <p:spPr>
          <a:xfrm>
            <a:off x="3203849" y="841129"/>
            <a:ext cx="5930000" cy="4554535"/>
          </a:xfrm>
          <a:prstGeom prst="rect">
            <a:avLst/>
          </a:prstGeom>
          <a:ln w="12700">
            <a:miter lim="400000"/>
          </a:ln>
        </p:spPr>
      </p:pic>
      <p:pic>
        <p:nvPicPr>
          <p:cNvPr id="446" name="Slika 12" descr="Slika 12"/>
          <p:cNvPicPr>
            <a:picLocks noChangeAspect="1"/>
          </p:cNvPicPr>
          <p:nvPr/>
        </p:nvPicPr>
        <p:blipFill>
          <a:blip r:embed="rId3"/>
          <a:srcRect l="54912"/>
          <a:stretch>
            <a:fillRect/>
          </a:stretch>
        </p:blipFill>
        <p:spPr>
          <a:xfrm>
            <a:off x="-13743" y="841129"/>
            <a:ext cx="3080333" cy="4554535"/>
          </a:xfrm>
          <a:prstGeom prst="rect">
            <a:avLst/>
          </a:prstGeom>
          <a:ln w="12700">
            <a:miter lim="400000"/>
          </a:ln>
        </p:spPr>
      </p:pic>
      <p:pic>
        <p:nvPicPr>
          <p:cNvPr id="447" name="Slika 8" descr="Slika 8"/>
          <p:cNvPicPr>
            <a:picLocks noChangeAspect="1"/>
          </p:cNvPicPr>
          <p:nvPr/>
        </p:nvPicPr>
        <p:blipFill>
          <a:blip r:embed="rId4"/>
          <a:srcRect t="10579" b="16166"/>
          <a:stretch>
            <a:fillRect/>
          </a:stretch>
        </p:blipFill>
        <p:spPr>
          <a:xfrm>
            <a:off x="-279336" y="793952"/>
            <a:ext cx="9430233" cy="4605381"/>
          </a:xfrm>
          <a:prstGeom prst="rect">
            <a:avLst/>
          </a:prstGeom>
          <a:ln w="12700">
            <a:miter lim="400000"/>
          </a:ln>
        </p:spPr>
      </p:pic>
      <p:pic>
        <p:nvPicPr>
          <p:cNvPr id="448" name="pasicaV.jpg" descr="pasicaV.jpg"/>
          <p:cNvPicPr>
            <a:picLocks noChangeAspect="1"/>
          </p:cNvPicPr>
          <p:nvPr/>
        </p:nvPicPr>
        <p:blipFill>
          <a:blip r:embed="rId5"/>
          <a:srcRect l="2356" r="2356"/>
          <a:stretch>
            <a:fillRect/>
          </a:stretch>
        </p:blipFill>
        <p:spPr>
          <a:xfrm>
            <a:off x="0" y="-14934"/>
            <a:ext cx="9144000" cy="759710"/>
          </a:xfrm>
          <a:prstGeom prst="rect">
            <a:avLst/>
          </a:prstGeom>
          <a:ln w="12700">
            <a:miter lim="400000"/>
          </a:ln>
        </p:spPr>
      </p:pic>
      <p:sp>
        <p:nvSpPr>
          <p:cNvPr id="449" name="Naslov 1"/>
          <p:cNvSpPr txBox="1"/>
          <p:nvPr/>
        </p:nvSpPr>
        <p:spPr>
          <a:xfrm>
            <a:off x="265265" y="239077"/>
            <a:ext cx="732769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lang="sl-SI" dirty="0"/>
              <a:t>u</a:t>
            </a:r>
            <a:r>
              <a:rPr dirty="0"/>
              <a:t>HOTEL • ROOM TYPES • BUSINESS &amp; RELAX</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Slika 5" descr="Slika 5"/>
          <p:cNvPicPr>
            <a:picLocks noChangeAspect="1"/>
          </p:cNvPicPr>
          <p:nvPr/>
        </p:nvPicPr>
        <p:blipFill>
          <a:blip r:embed="rId2"/>
          <a:srcRect t="22584" r="4231" b="6175"/>
          <a:stretch>
            <a:fillRect/>
          </a:stretch>
        </p:blipFill>
        <p:spPr>
          <a:xfrm>
            <a:off x="-30768" y="790499"/>
            <a:ext cx="9181657" cy="4553332"/>
          </a:xfrm>
          <a:prstGeom prst="rect">
            <a:avLst/>
          </a:prstGeom>
          <a:ln w="12700">
            <a:miter lim="400000"/>
          </a:ln>
        </p:spPr>
      </p:pic>
      <p:sp>
        <p:nvSpPr>
          <p:cNvPr id="452" name="Naslov 1"/>
          <p:cNvSpPr txBox="1"/>
          <p:nvPr/>
        </p:nvSpPr>
        <p:spPr>
          <a:xfrm>
            <a:off x="-80988" y="6068186"/>
            <a:ext cx="928208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rPr dirty="0"/>
              <a:t>STUDIO CASTLE VIEW</a:t>
            </a:r>
            <a:r>
              <a:rPr lang="sl-SI" dirty="0"/>
              <a:t> </a:t>
            </a:r>
            <a:r>
              <a:rPr sz="1600" dirty="0"/>
              <a:t>average size is </a:t>
            </a:r>
            <a:r>
              <a:rPr lang="sl-SI" sz="1600" dirty="0"/>
              <a:t>29 </a:t>
            </a:r>
            <a:r>
              <a:rPr lang="sl-SI" sz="1600" dirty="0" err="1"/>
              <a:t>SqM</a:t>
            </a:r>
            <a:r>
              <a:rPr sz="1600" dirty="0"/>
              <a:t>/ </a:t>
            </a:r>
            <a:r>
              <a:rPr lang="sl-SI" sz="1600" dirty="0"/>
              <a:t>312</a:t>
            </a:r>
            <a:r>
              <a:rPr sz="1600" dirty="0"/>
              <a:t> </a:t>
            </a:r>
            <a:r>
              <a:rPr sz="1600" dirty="0" err="1"/>
              <a:t>SqFt</a:t>
            </a:r>
            <a:r>
              <a:rPr sz="1600" dirty="0"/>
              <a:t>.</a:t>
            </a:r>
          </a:p>
        </p:txBody>
      </p:sp>
      <p:pic>
        <p:nvPicPr>
          <p:cNvPr id="453"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454" name="Naslov 1"/>
          <p:cNvSpPr txBox="1"/>
          <p:nvPr/>
        </p:nvSpPr>
        <p:spPr>
          <a:xfrm>
            <a:off x="265265" y="239077"/>
            <a:ext cx="732769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lang="sl-SI" dirty="0"/>
              <a:t>u</a:t>
            </a:r>
            <a:r>
              <a:rPr dirty="0"/>
              <a:t>HOTEL • ROOM TYPES • BUSINESS &amp; RELAX</a:t>
            </a:r>
          </a:p>
        </p:txBody>
      </p:sp>
      <p:sp>
        <p:nvSpPr>
          <p:cNvPr id="455" name="Straight Connector 16"/>
          <p:cNvSpPr/>
          <p:nvPr/>
        </p:nvSpPr>
        <p:spPr>
          <a:xfrm>
            <a:off x="1295636" y="5822279"/>
            <a:ext cx="655272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Naslov 1"/>
          <p:cNvSpPr txBox="1"/>
          <p:nvPr/>
        </p:nvSpPr>
        <p:spPr>
          <a:xfrm>
            <a:off x="453802" y="5912492"/>
            <a:ext cx="821250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JUNIOR SUITE </a:t>
            </a:r>
            <a:r>
              <a:rPr sz="1600"/>
              <a:t>average size is 34 m² / 366 sqft. </a:t>
            </a:r>
          </a:p>
        </p:txBody>
      </p:sp>
      <p:pic>
        <p:nvPicPr>
          <p:cNvPr id="458" name="Slika 11" descr="Slika 11"/>
          <p:cNvPicPr>
            <a:picLocks noChangeAspect="1"/>
          </p:cNvPicPr>
          <p:nvPr/>
        </p:nvPicPr>
        <p:blipFill>
          <a:blip r:embed="rId2"/>
          <a:srcRect r="6985"/>
          <a:stretch>
            <a:fillRect/>
          </a:stretch>
        </p:blipFill>
        <p:spPr>
          <a:xfrm>
            <a:off x="2871196" y="790154"/>
            <a:ext cx="6292103" cy="4509386"/>
          </a:xfrm>
          <a:prstGeom prst="rect">
            <a:avLst/>
          </a:prstGeom>
          <a:ln w="12700">
            <a:miter lim="400000"/>
          </a:ln>
        </p:spPr>
      </p:pic>
      <p:pic>
        <p:nvPicPr>
          <p:cNvPr id="459" name="Slika 4" descr="Slika 4"/>
          <p:cNvPicPr>
            <a:picLocks noChangeAspect="1"/>
          </p:cNvPicPr>
          <p:nvPr/>
        </p:nvPicPr>
        <p:blipFill>
          <a:blip r:embed="rId3"/>
          <a:srcRect l="27088" r="30393" b="399"/>
          <a:stretch>
            <a:fillRect/>
          </a:stretch>
        </p:blipFill>
        <p:spPr>
          <a:xfrm>
            <a:off x="-68420" y="799461"/>
            <a:ext cx="2876321" cy="4491392"/>
          </a:xfrm>
          <a:prstGeom prst="rect">
            <a:avLst/>
          </a:prstGeom>
          <a:ln w="12700">
            <a:miter lim="400000"/>
          </a:ln>
        </p:spPr>
      </p:pic>
      <p:pic>
        <p:nvPicPr>
          <p:cNvPr id="460"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461" name="Naslov 1"/>
          <p:cNvSpPr txBox="1"/>
          <p:nvPr/>
        </p:nvSpPr>
        <p:spPr>
          <a:xfrm>
            <a:off x="265265" y="239077"/>
            <a:ext cx="732769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lang="sl-SI" dirty="0" err="1"/>
              <a:t>uH</a:t>
            </a:r>
            <a:r>
              <a:rPr dirty="0"/>
              <a:t>OTEL • ROOM TYPES • BUSINESS &amp; RELAX</a:t>
            </a:r>
          </a:p>
        </p:txBody>
      </p:sp>
      <p:sp>
        <p:nvSpPr>
          <p:cNvPr id="462" name="Straight Connector 16"/>
          <p:cNvSpPr/>
          <p:nvPr/>
        </p:nvSpPr>
        <p:spPr>
          <a:xfrm>
            <a:off x="1295636" y="5695279"/>
            <a:ext cx="655272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Naslov 1"/>
          <p:cNvSpPr txBox="1"/>
          <p:nvPr/>
        </p:nvSpPr>
        <p:spPr>
          <a:xfrm>
            <a:off x="36208" y="5925564"/>
            <a:ext cx="9047690"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rPr lang="sl-SI" sz="2200" dirty="0"/>
              <a:t>CASUAL</a:t>
            </a:r>
            <a:r>
              <a:rPr sz="2200" dirty="0"/>
              <a:t> SUITE</a:t>
            </a:r>
            <a:r>
              <a:rPr dirty="0"/>
              <a:t> </a:t>
            </a:r>
            <a:r>
              <a:rPr sz="1600" dirty="0"/>
              <a:t>average size is </a:t>
            </a:r>
            <a:r>
              <a:rPr lang="sl-SI" sz="1600" dirty="0"/>
              <a:t>51</a:t>
            </a:r>
            <a:r>
              <a:rPr sz="1600" dirty="0"/>
              <a:t> m²/</a:t>
            </a:r>
            <a:r>
              <a:rPr lang="sl-SI" sz="1600" dirty="0"/>
              <a:t> 550</a:t>
            </a:r>
            <a:r>
              <a:rPr sz="1600" dirty="0"/>
              <a:t> </a:t>
            </a:r>
            <a:r>
              <a:rPr sz="1600" dirty="0" err="1"/>
              <a:t>SqFt</a:t>
            </a:r>
            <a:r>
              <a:rPr sz="1600" dirty="0"/>
              <a:t>.</a:t>
            </a:r>
          </a:p>
        </p:txBody>
      </p:sp>
      <p:pic>
        <p:nvPicPr>
          <p:cNvPr id="466"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467" name="Naslov 1"/>
          <p:cNvSpPr txBox="1"/>
          <p:nvPr/>
        </p:nvSpPr>
        <p:spPr>
          <a:xfrm>
            <a:off x="265265" y="239077"/>
            <a:ext cx="732769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lang="sl-SI" dirty="0"/>
              <a:t>uHOTEL</a:t>
            </a:r>
            <a:r>
              <a:rPr dirty="0"/>
              <a:t> • ROOM TYPES • BUSINESS &amp; RELAX</a:t>
            </a:r>
          </a:p>
        </p:txBody>
      </p:sp>
      <p:sp>
        <p:nvSpPr>
          <p:cNvPr id="468" name="Straight Connector 16"/>
          <p:cNvSpPr/>
          <p:nvPr/>
        </p:nvSpPr>
        <p:spPr>
          <a:xfrm>
            <a:off x="1295636" y="5822279"/>
            <a:ext cx="655272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3" name="Slika 2">
            <a:extLst>
              <a:ext uri="{FF2B5EF4-FFF2-40B4-BE49-F238E27FC236}">
                <a16:creationId xmlns:a16="http://schemas.microsoft.com/office/drawing/2014/main" xmlns="" id="{828469DC-843F-415E-91EC-D249C57BA0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0" t="2185" r="3863"/>
          <a:stretch/>
        </p:blipFill>
        <p:spPr>
          <a:xfrm>
            <a:off x="0" y="848058"/>
            <a:ext cx="6055018" cy="4623107"/>
          </a:xfrm>
          <a:prstGeom prst="rect">
            <a:avLst/>
          </a:prstGeom>
        </p:spPr>
      </p:pic>
      <p:pic>
        <p:nvPicPr>
          <p:cNvPr id="5" name="Slika 4">
            <a:extLst>
              <a:ext uri="{FF2B5EF4-FFF2-40B4-BE49-F238E27FC236}">
                <a16:creationId xmlns:a16="http://schemas.microsoft.com/office/drawing/2014/main" xmlns="" id="{4C76BAFF-C218-42EE-A8E9-59646D5AB6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83" t="1659" r="35164" b="1"/>
          <a:stretch/>
        </p:blipFill>
        <p:spPr>
          <a:xfrm>
            <a:off x="6185647" y="848060"/>
            <a:ext cx="2958353" cy="4623106"/>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Slika 3" descr="Slika 3"/>
          <p:cNvPicPr>
            <a:picLocks noChangeAspect="1"/>
          </p:cNvPicPr>
          <p:nvPr/>
        </p:nvPicPr>
        <p:blipFill>
          <a:blip r:embed="rId2"/>
          <a:srcRect l="2406" t="23418" r="2220" b="1216"/>
          <a:stretch>
            <a:fillRect/>
          </a:stretch>
        </p:blipFill>
        <p:spPr>
          <a:xfrm>
            <a:off x="-7470" y="785912"/>
            <a:ext cx="9176870" cy="4834460"/>
          </a:xfrm>
          <a:prstGeom prst="rect">
            <a:avLst/>
          </a:prstGeom>
          <a:ln w="12700">
            <a:miter lim="400000"/>
          </a:ln>
        </p:spPr>
      </p:pic>
      <p:sp>
        <p:nvSpPr>
          <p:cNvPr id="465" name="Naslov 1"/>
          <p:cNvSpPr txBox="1"/>
          <p:nvPr/>
        </p:nvSpPr>
        <p:spPr>
          <a:xfrm>
            <a:off x="36208" y="5925564"/>
            <a:ext cx="9047690"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rPr sz="2200" dirty="0"/>
              <a:t>EXECUTIVE SUITE</a:t>
            </a:r>
            <a:r>
              <a:rPr dirty="0"/>
              <a:t> </a:t>
            </a:r>
            <a:r>
              <a:rPr sz="1600" dirty="0"/>
              <a:t>average size is 73 m²/796 </a:t>
            </a:r>
            <a:r>
              <a:rPr sz="1600" dirty="0" err="1"/>
              <a:t>SqFt</a:t>
            </a:r>
            <a:r>
              <a:rPr sz="1600" dirty="0"/>
              <a:t>.</a:t>
            </a:r>
          </a:p>
        </p:txBody>
      </p:sp>
      <p:pic>
        <p:nvPicPr>
          <p:cNvPr id="466"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467" name="Naslov 1"/>
          <p:cNvSpPr txBox="1"/>
          <p:nvPr/>
        </p:nvSpPr>
        <p:spPr>
          <a:xfrm>
            <a:off x="265265" y="239077"/>
            <a:ext cx="732769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lang="sl-SI" dirty="0"/>
              <a:t>uHOTEL</a:t>
            </a:r>
            <a:r>
              <a:rPr dirty="0"/>
              <a:t> • ROOM TYPES • BUSINESS &amp; RELAX</a:t>
            </a:r>
          </a:p>
        </p:txBody>
      </p:sp>
      <p:sp>
        <p:nvSpPr>
          <p:cNvPr id="468" name="Straight Connector 16"/>
          <p:cNvSpPr/>
          <p:nvPr/>
        </p:nvSpPr>
        <p:spPr>
          <a:xfrm>
            <a:off x="1295636" y="5822279"/>
            <a:ext cx="655272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extLst>
      <p:ext uri="{BB962C8B-B14F-4D97-AF65-F5344CB8AC3E}">
        <p14:creationId xmlns:p14="http://schemas.microsoft.com/office/powerpoint/2010/main" val="251835688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124"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LJUBLJANA • PERFECT LOCATION IN CENTRAL EUROPE</a:t>
            </a:r>
          </a:p>
        </p:txBody>
      </p:sp>
      <p:sp>
        <p:nvSpPr>
          <p:cNvPr id="125" name="Pravokotnik 10"/>
          <p:cNvSpPr txBox="1"/>
          <p:nvPr/>
        </p:nvSpPr>
        <p:spPr>
          <a:xfrm>
            <a:off x="243011" y="1101110"/>
            <a:ext cx="7172178" cy="325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808080"/>
                </a:solidFill>
              </a:defRPr>
            </a:lvl1pPr>
          </a:lstStyle>
          <a:p>
            <a:r>
              <a:t>DIRECT FLIGHTS TO JOŽE PUČNIK AIRPORT (LJU)</a:t>
            </a:r>
          </a:p>
        </p:txBody>
      </p:sp>
      <p:sp>
        <p:nvSpPr>
          <p:cNvPr id="126" name="Pravokotnik 5"/>
          <p:cNvSpPr txBox="1"/>
          <p:nvPr/>
        </p:nvSpPr>
        <p:spPr>
          <a:xfrm>
            <a:off x="374451" y="6306395"/>
            <a:ext cx="2448274" cy="271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400">
                <a:solidFill>
                  <a:srgbClr val="808080"/>
                </a:solidFill>
                <a:latin typeface="Gotham Light"/>
                <a:ea typeface="Gotham Light"/>
                <a:cs typeface="Gotham Light"/>
                <a:sym typeface="Gotham Light"/>
              </a:defRPr>
            </a:lvl1pPr>
          </a:lstStyle>
          <a:p>
            <a:r>
              <a:t>TIME ZONE: GMT + 1</a:t>
            </a:r>
          </a:p>
        </p:txBody>
      </p:sp>
      <p:pic>
        <p:nvPicPr>
          <p:cNvPr id="127" name="Slika 3" descr="Slika 3"/>
          <p:cNvPicPr>
            <a:picLocks noChangeAspect="1"/>
          </p:cNvPicPr>
          <p:nvPr/>
        </p:nvPicPr>
        <p:blipFill>
          <a:blip r:embed="rId4"/>
          <a:stretch>
            <a:fillRect/>
          </a:stretch>
        </p:blipFill>
        <p:spPr>
          <a:xfrm>
            <a:off x="3171202" y="1567813"/>
            <a:ext cx="6129901" cy="5128568"/>
          </a:xfrm>
          <a:prstGeom prst="rect">
            <a:avLst/>
          </a:prstGeom>
          <a:ln w="12700">
            <a:miter lim="400000"/>
          </a:ln>
        </p:spPr>
      </p:pic>
      <p:pic>
        <p:nvPicPr>
          <p:cNvPr id="128" name="Slika 14" descr="Slika 14"/>
          <p:cNvPicPr>
            <a:picLocks noChangeAspect="1"/>
          </p:cNvPicPr>
          <p:nvPr/>
        </p:nvPicPr>
        <p:blipFill>
          <a:blip r:embed="rId5"/>
          <a:stretch>
            <a:fillRect/>
          </a:stretch>
        </p:blipFill>
        <p:spPr>
          <a:xfrm>
            <a:off x="368239" y="2189023"/>
            <a:ext cx="2481073" cy="3782569"/>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Slika 3" descr="Slika 3">
            <a:hlinkClick r:id="rId2" action="ppaction://hlinksldjump"/>
          </p:cNvPr>
          <p:cNvPicPr>
            <a:picLocks noChangeAspect="1"/>
          </p:cNvPicPr>
          <p:nvPr/>
        </p:nvPicPr>
        <p:blipFill>
          <a:blip r:embed="rId3"/>
          <a:srcRect t="5726" b="11353"/>
          <a:stretch>
            <a:fillRect/>
          </a:stretch>
        </p:blipFill>
        <p:spPr>
          <a:xfrm>
            <a:off x="0" y="790386"/>
            <a:ext cx="9144080" cy="5060381"/>
          </a:xfrm>
          <a:prstGeom prst="rect">
            <a:avLst/>
          </a:prstGeom>
          <a:ln w="12700">
            <a:miter lim="400000"/>
          </a:ln>
        </p:spPr>
      </p:pic>
      <p:sp>
        <p:nvSpPr>
          <p:cNvPr id="479" name="Naslov 1"/>
          <p:cNvSpPr txBox="1"/>
          <p:nvPr/>
        </p:nvSpPr>
        <p:spPr>
          <a:xfrm>
            <a:off x="286441" y="6208441"/>
            <a:ext cx="8571119" cy="398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400">
                <a:solidFill>
                  <a:srgbClr val="808080"/>
                </a:solidFill>
              </a:defRPr>
            </a:lvl1pPr>
          </a:lstStyle>
          <a:p>
            <a:r>
              <a:t>SENSE WELLNESS – PENTHOUSE POOL</a:t>
            </a:r>
          </a:p>
        </p:txBody>
      </p:sp>
      <p:pic>
        <p:nvPicPr>
          <p:cNvPr id="480"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481"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uHOTEL • WELLNESS</a:t>
            </a:r>
          </a:p>
        </p:txBody>
      </p:sp>
      <p:sp>
        <p:nvSpPr>
          <p:cNvPr id="482" name="Straight Connector 16"/>
          <p:cNvSpPr/>
          <p:nvPr/>
        </p:nvSpPr>
        <p:spPr>
          <a:xfrm>
            <a:off x="1295636" y="6072932"/>
            <a:ext cx="655272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485"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uHOTEL • F&amp;B OUTLETS</a:t>
            </a:r>
          </a:p>
        </p:txBody>
      </p:sp>
      <p:pic>
        <p:nvPicPr>
          <p:cNvPr id="486" name="Slika 2" descr="Slika 2"/>
          <p:cNvPicPr>
            <a:picLocks noChangeAspect="1"/>
          </p:cNvPicPr>
          <p:nvPr/>
        </p:nvPicPr>
        <p:blipFill>
          <a:blip r:embed="rId3"/>
          <a:srcRect t="38756" b="16890"/>
          <a:stretch>
            <a:fillRect/>
          </a:stretch>
        </p:blipFill>
        <p:spPr>
          <a:xfrm>
            <a:off x="-2977" y="4179175"/>
            <a:ext cx="9150059" cy="2706091"/>
          </a:xfrm>
          <a:prstGeom prst="rect">
            <a:avLst/>
          </a:prstGeom>
          <a:ln w="12700">
            <a:miter lim="400000"/>
          </a:ln>
        </p:spPr>
      </p:pic>
      <p:sp>
        <p:nvSpPr>
          <p:cNvPr id="487" name="Rectangle 30"/>
          <p:cNvSpPr txBox="1"/>
          <p:nvPr/>
        </p:nvSpPr>
        <p:spPr>
          <a:xfrm>
            <a:off x="230456" y="963712"/>
            <a:ext cx="9153257" cy="325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808080"/>
                </a:solidFill>
              </a:defRPr>
            </a:lvl1pPr>
          </a:lstStyle>
          <a:p>
            <a:r>
              <a:t>CULINARY DELIGHTS AT BUSINESS LOUNGE BAR AND UNION GARDEN</a:t>
            </a:r>
          </a:p>
        </p:txBody>
      </p:sp>
      <p:pic>
        <p:nvPicPr>
          <p:cNvPr id="488" name="Slika 3" descr="Slika 3"/>
          <p:cNvPicPr>
            <a:picLocks noChangeAspect="1"/>
          </p:cNvPicPr>
          <p:nvPr/>
        </p:nvPicPr>
        <p:blipFill>
          <a:blip r:embed="rId4"/>
          <a:srcRect t="22070" b="34401"/>
          <a:stretch>
            <a:fillRect/>
          </a:stretch>
        </p:blipFill>
        <p:spPr>
          <a:xfrm>
            <a:off x="271" y="1485832"/>
            <a:ext cx="9143608" cy="2648898"/>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491"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uHOTEL • SALONS</a:t>
            </a:r>
          </a:p>
        </p:txBody>
      </p:sp>
      <p:pic>
        <p:nvPicPr>
          <p:cNvPr id="492" name="Slika 10" descr="Slika 10"/>
          <p:cNvPicPr>
            <a:picLocks noChangeAspect="1"/>
          </p:cNvPicPr>
          <p:nvPr/>
        </p:nvPicPr>
        <p:blipFill>
          <a:blip r:embed="rId3"/>
          <a:stretch>
            <a:fillRect/>
          </a:stretch>
        </p:blipFill>
        <p:spPr>
          <a:xfrm>
            <a:off x="4664785" y="784879"/>
            <a:ext cx="4659743" cy="3103454"/>
          </a:xfrm>
          <a:prstGeom prst="rect">
            <a:avLst/>
          </a:prstGeom>
          <a:ln w="12700">
            <a:miter lim="400000"/>
          </a:ln>
        </p:spPr>
      </p:pic>
      <p:pic>
        <p:nvPicPr>
          <p:cNvPr id="493" name="Slika 12" descr="Slika 12"/>
          <p:cNvPicPr>
            <a:picLocks noChangeAspect="1"/>
          </p:cNvPicPr>
          <p:nvPr/>
        </p:nvPicPr>
        <p:blipFill>
          <a:blip r:embed="rId4"/>
          <a:srcRect t="2158"/>
          <a:stretch>
            <a:fillRect/>
          </a:stretch>
        </p:blipFill>
        <p:spPr>
          <a:xfrm>
            <a:off x="-110455" y="784879"/>
            <a:ext cx="4745550" cy="3092415"/>
          </a:xfrm>
          <a:prstGeom prst="rect">
            <a:avLst/>
          </a:prstGeom>
          <a:ln w="12700">
            <a:miter lim="400000"/>
          </a:ln>
        </p:spPr>
      </p:pic>
      <p:pic>
        <p:nvPicPr>
          <p:cNvPr id="494" name="Slika 5" descr="Slika 5"/>
          <p:cNvPicPr>
            <a:picLocks noChangeAspect="1"/>
          </p:cNvPicPr>
          <p:nvPr/>
        </p:nvPicPr>
        <p:blipFill>
          <a:blip r:embed="rId5"/>
          <a:stretch>
            <a:fillRect/>
          </a:stretch>
        </p:blipFill>
        <p:spPr>
          <a:xfrm>
            <a:off x="-24351" y="3917522"/>
            <a:ext cx="4659445" cy="3103255"/>
          </a:xfrm>
          <a:prstGeom prst="rect">
            <a:avLst/>
          </a:prstGeom>
          <a:ln w="12700">
            <a:miter lim="400000"/>
          </a:ln>
        </p:spPr>
      </p:pic>
      <p:pic>
        <p:nvPicPr>
          <p:cNvPr id="495" name="Slika 3" descr="Slika 3"/>
          <p:cNvPicPr>
            <a:picLocks noChangeAspect="1"/>
          </p:cNvPicPr>
          <p:nvPr/>
        </p:nvPicPr>
        <p:blipFill>
          <a:blip r:embed="rId6"/>
          <a:stretch>
            <a:fillRect/>
          </a:stretch>
        </p:blipFill>
        <p:spPr>
          <a:xfrm>
            <a:off x="4662245" y="3915825"/>
            <a:ext cx="4476435" cy="2983562"/>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498"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WELCOME TO THE HOTEL LEV</a:t>
            </a:r>
          </a:p>
        </p:txBody>
      </p:sp>
      <p:grpSp>
        <p:nvGrpSpPr>
          <p:cNvPr id="501" name="Pravokotnik 2"/>
          <p:cNvGrpSpPr/>
          <p:nvPr/>
        </p:nvGrpSpPr>
        <p:grpSpPr>
          <a:xfrm>
            <a:off x="-1" y="764703"/>
            <a:ext cx="3131842" cy="6168348"/>
            <a:chOff x="0" y="0"/>
            <a:chExt cx="3131840" cy="6168347"/>
          </a:xfrm>
        </p:grpSpPr>
        <p:sp>
          <p:nvSpPr>
            <p:cNvPr id="499" name="Rectangle"/>
            <p:cNvSpPr/>
            <p:nvPr/>
          </p:nvSpPr>
          <p:spPr>
            <a:xfrm>
              <a:off x="-1" y="0"/>
              <a:ext cx="3131842" cy="616834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808080"/>
                  </a:solidFill>
                  <a:latin typeface="+mn-lt"/>
                  <a:ea typeface="+mn-ea"/>
                  <a:cs typeface="+mn-cs"/>
                  <a:sym typeface="Calibri"/>
                </a:defRPr>
              </a:pPr>
              <a:endParaRPr/>
            </a:p>
          </p:txBody>
        </p:sp>
        <p:sp>
          <p:nvSpPr>
            <p:cNvPr id="500" name="www.union-hotels.eu"/>
            <p:cNvSpPr txBox="1"/>
            <p:nvPr/>
          </p:nvSpPr>
          <p:spPr>
            <a:xfrm>
              <a:off x="-1" y="1364594"/>
              <a:ext cx="3131842" cy="34391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endParaRPr/>
            </a:p>
            <a:p>
              <a:pPr algn="ctr">
                <a:defRPr>
                  <a:solidFill>
                    <a:srgbClr val="808080"/>
                  </a:solidFill>
                </a:defRPr>
              </a:pPr>
              <a:r>
                <a:t>www.union-hotels.eu</a:t>
              </a:r>
            </a:p>
          </p:txBody>
        </p:sp>
      </p:grpSp>
      <p:pic>
        <p:nvPicPr>
          <p:cNvPr id="502" name="Slika 7" descr="Slika 7"/>
          <p:cNvPicPr>
            <a:picLocks noChangeAspect="1"/>
          </p:cNvPicPr>
          <p:nvPr/>
        </p:nvPicPr>
        <p:blipFill>
          <a:blip r:embed="rId3"/>
          <a:srcRect l="976" r="976"/>
          <a:stretch>
            <a:fillRect/>
          </a:stretch>
        </p:blipFill>
        <p:spPr>
          <a:xfrm>
            <a:off x="178196" y="792416"/>
            <a:ext cx="8965474" cy="6096001"/>
          </a:xfrm>
          <a:prstGeom prst="rect">
            <a:avLst/>
          </a:prstGeom>
          <a:ln w="12700">
            <a:miter lim="400000"/>
          </a:ln>
        </p:spPr>
      </p:pic>
      <p:grpSp>
        <p:nvGrpSpPr>
          <p:cNvPr id="505" name="Pravokotnik 2"/>
          <p:cNvGrpSpPr/>
          <p:nvPr/>
        </p:nvGrpSpPr>
        <p:grpSpPr>
          <a:xfrm>
            <a:off x="-1" y="764702"/>
            <a:ext cx="3131842" cy="6264251"/>
            <a:chOff x="0" y="0"/>
            <a:chExt cx="3131840" cy="6264249"/>
          </a:xfrm>
        </p:grpSpPr>
        <p:sp>
          <p:nvSpPr>
            <p:cNvPr id="503" name="Rectangle"/>
            <p:cNvSpPr/>
            <p:nvPr/>
          </p:nvSpPr>
          <p:spPr>
            <a:xfrm>
              <a:off x="-1" y="-1"/>
              <a:ext cx="3131842" cy="626425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808080"/>
                  </a:solidFill>
                  <a:latin typeface="+mn-lt"/>
                  <a:ea typeface="+mn-ea"/>
                  <a:cs typeface="+mn-cs"/>
                  <a:sym typeface="Calibri"/>
                </a:defRPr>
              </a:pPr>
              <a:endParaRPr/>
            </a:p>
          </p:txBody>
        </p:sp>
        <p:sp>
          <p:nvSpPr>
            <p:cNvPr id="504" name="www.union-hotels.eu"/>
            <p:cNvSpPr txBox="1"/>
            <p:nvPr/>
          </p:nvSpPr>
          <p:spPr>
            <a:xfrm>
              <a:off x="-1" y="3205784"/>
              <a:ext cx="3131842" cy="27228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r>
                <a:rPr dirty="0"/>
                <a:t>www.</a:t>
              </a:r>
              <a:r>
                <a:rPr lang="sl-SI" dirty="0"/>
                <a:t>hotellev.si</a:t>
              </a:r>
              <a:endParaRPr dirty="0"/>
            </a:p>
          </p:txBody>
        </p:sp>
      </p:grpSp>
      <p:pic>
        <p:nvPicPr>
          <p:cNvPr id="3" name="Slika 2">
            <a:extLst>
              <a:ext uri="{FF2B5EF4-FFF2-40B4-BE49-F238E27FC236}">
                <a16:creationId xmlns:a16="http://schemas.microsoft.com/office/drawing/2014/main" xmlns="" id="{31EDAD83-5FCD-4C39-BA04-A59422D48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265" y="2487661"/>
            <a:ext cx="2682066" cy="2163030"/>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509"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HOTEL LEV • IN THE HEART OF THE CITY</a:t>
            </a:r>
          </a:p>
        </p:txBody>
      </p:sp>
      <p:pic>
        <p:nvPicPr>
          <p:cNvPr id="510" name="Picture 2" descr="Picture 2"/>
          <p:cNvPicPr>
            <a:picLocks noChangeAspect="1"/>
          </p:cNvPicPr>
          <p:nvPr/>
        </p:nvPicPr>
        <p:blipFill>
          <a:blip r:embed="rId3"/>
          <a:stretch>
            <a:fillRect/>
          </a:stretch>
        </p:blipFill>
        <p:spPr>
          <a:xfrm>
            <a:off x="-72349" y="784707"/>
            <a:ext cx="9324869" cy="6206841"/>
          </a:xfrm>
          <a:prstGeom prst="rect">
            <a:avLst/>
          </a:prstGeom>
          <a:ln w="12700">
            <a:miter lim="400000"/>
          </a:ln>
        </p:spPr>
      </p:pic>
      <p:sp>
        <p:nvSpPr>
          <p:cNvPr id="511" name="Rectangle 17"/>
          <p:cNvSpPr/>
          <p:nvPr/>
        </p:nvSpPr>
        <p:spPr>
          <a:xfrm>
            <a:off x="-1" y="1388419"/>
            <a:ext cx="9167047" cy="1104477"/>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513" name="Rectangle 28"/>
          <p:cNvSpPr/>
          <p:nvPr/>
        </p:nvSpPr>
        <p:spPr>
          <a:xfrm>
            <a:off x="-1" y="2492896"/>
            <a:ext cx="9167047" cy="1104477"/>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515" name="Rectangle 32"/>
          <p:cNvSpPr/>
          <p:nvPr/>
        </p:nvSpPr>
        <p:spPr>
          <a:xfrm>
            <a:off x="-1" y="3597373"/>
            <a:ext cx="9167047" cy="1104477"/>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517" name="Rectangle 35"/>
          <p:cNvSpPr/>
          <p:nvPr/>
        </p:nvSpPr>
        <p:spPr>
          <a:xfrm>
            <a:off x="-1" y="4701849"/>
            <a:ext cx="9167047" cy="1104478"/>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519" name="Rectangle 39"/>
          <p:cNvSpPr/>
          <p:nvPr/>
        </p:nvSpPr>
        <p:spPr>
          <a:xfrm>
            <a:off x="-1" y="5806326"/>
            <a:ext cx="9167047" cy="1104478"/>
          </a:xfrm>
          <a:prstGeom prst="rect">
            <a:avLst/>
          </a:prstGeom>
          <a:solidFill>
            <a:srgbClr val="FFFFFF"/>
          </a:solidFill>
          <a:ln w="12700">
            <a:miter lim="400000"/>
          </a:ln>
        </p:spPr>
        <p:txBody>
          <a:bodyPr lIns="45719" rIns="45719" anchor="ctr"/>
          <a:lstStyle/>
          <a:p>
            <a:pPr algn="ctr">
              <a:defRPr sz="1800">
                <a:latin typeface="+mn-lt"/>
                <a:ea typeface="+mn-ea"/>
                <a:cs typeface="+mn-cs"/>
                <a:sym typeface="Calibri"/>
              </a:defRPr>
            </a:pPr>
            <a:endParaRPr/>
          </a:p>
        </p:txBody>
      </p:sp>
      <p:sp>
        <p:nvSpPr>
          <p:cNvPr id="520" name="Rectangle 41"/>
          <p:cNvSpPr txBox="1"/>
          <p:nvPr/>
        </p:nvSpPr>
        <p:spPr>
          <a:xfrm>
            <a:off x="1648510" y="6049171"/>
            <a:ext cx="721609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808080"/>
                </a:solidFill>
                <a:latin typeface="Gotham Medium"/>
                <a:ea typeface="Gotham Medium"/>
                <a:cs typeface="Gotham Medium"/>
                <a:sym typeface="Gotham Medium"/>
              </a:defRPr>
            </a:lvl1pPr>
          </a:lstStyle>
          <a:p>
            <a:r>
              <a:rPr dirty="0"/>
              <a:t>FULL AV SUPPORT &amp; PROFESSIONAL STAFF </a:t>
            </a:r>
          </a:p>
        </p:txBody>
      </p:sp>
      <p:sp>
        <p:nvSpPr>
          <p:cNvPr id="522" name="Rectangle 20"/>
          <p:cNvSpPr txBox="1"/>
          <p:nvPr/>
        </p:nvSpPr>
        <p:spPr>
          <a:xfrm>
            <a:off x="1648510" y="4919295"/>
            <a:ext cx="721609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808080"/>
                </a:solidFill>
                <a:latin typeface="Gotham Medium"/>
                <a:ea typeface="Gotham Medium"/>
                <a:cs typeface="Gotham Medium"/>
                <a:sym typeface="Gotham Medium"/>
              </a:defRPr>
            </a:lvl1pPr>
          </a:lstStyle>
          <a:p>
            <a:r>
              <a:rPr lang="sl-SI" dirty="0"/>
              <a:t>L BISTO &amp; BAR</a:t>
            </a:r>
            <a:endParaRPr dirty="0"/>
          </a:p>
        </p:txBody>
      </p:sp>
      <p:sp>
        <p:nvSpPr>
          <p:cNvPr id="523" name="Rectangle 21"/>
          <p:cNvSpPr txBox="1"/>
          <p:nvPr/>
        </p:nvSpPr>
        <p:spPr>
          <a:xfrm>
            <a:off x="1648510" y="1716003"/>
            <a:ext cx="721609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rgbClr val="808080"/>
                </a:solidFill>
                <a:latin typeface="Gotham Medium"/>
                <a:ea typeface="Gotham Medium"/>
                <a:cs typeface="Gotham Medium"/>
                <a:sym typeface="Gotham Medium"/>
              </a:defRPr>
            </a:pPr>
            <a:r>
              <a:rPr lang="sl-SI" dirty="0"/>
              <a:t>209</a:t>
            </a:r>
            <a:r>
              <a:rPr dirty="0"/>
              <a:t> COMFORTABLE </a:t>
            </a:r>
            <a:r>
              <a:rPr dirty="0" smtClean="0"/>
              <a:t>ROOMS</a:t>
            </a:r>
            <a:endParaRPr dirty="0"/>
          </a:p>
        </p:txBody>
      </p:sp>
      <p:sp>
        <p:nvSpPr>
          <p:cNvPr id="524" name="Rectangle 22"/>
          <p:cNvSpPr txBox="1"/>
          <p:nvPr/>
        </p:nvSpPr>
        <p:spPr>
          <a:xfrm>
            <a:off x="1648510" y="2686908"/>
            <a:ext cx="7216090"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808080"/>
                </a:solidFill>
                <a:latin typeface="Gotham Medium"/>
                <a:ea typeface="Gotham Medium"/>
                <a:cs typeface="Gotham Medium"/>
                <a:sym typeface="Gotham Medium"/>
              </a:defRPr>
            </a:lvl1pPr>
          </a:lstStyle>
          <a:p>
            <a:r>
              <a:rPr dirty="0"/>
              <a:t>SECURED PARKING</a:t>
            </a:r>
          </a:p>
        </p:txBody>
      </p:sp>
      <p:sp>
        <p:nvSpPr>
          <p:cNvPr id="525" name="Rectangle 23"/>
          <p:cNvSpPr txBox="1"/>
          <p:nvPr/>
        </p:nvSpPr>
        <p:spPr>
          <a:xfrm>
            <a:off x="1648510" y="3621464"/>
            <a:ext cx="721609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solidFill>
                  <a:srgbClr val="808080"/>
                </a:solidFill>
                <a:latin typeface="Gotham Medium"/>
                <a:ea typeface="Gotham Medium"/>
                <a:cs typeface="Gotham Medium"/>
                <a:sym typeface="Gotham Medium"/>
              </a:defRPr>
            </a:pPr>
            <a:r>
              <a:rPr dirty="0"/>
              <a:t>CONFERENCE HALL </a:t>
            </a:r>
            <a:r>
              <a:rPr dirty="0" smtClean="0"/>
              <a:t>KARANTANIJA</a:t>
            </a:r>
            <a:r>
              <a:rPr lang="sl-SI" dirty="0" smtClean="0"/>
              <a:t>, TEHNOLEV</a:t>
            </a:r>
            <a:endParaRPr dirty="0"/>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528"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HOTEL LEV • ROOM TYPES</a:t>
            </a:r>
          </a:p>
        </p:txBody>
      </p:sp>
      <p:sp>
        <p:nvSpPr>
          <p:cNvPr id="529" name="Pravokotnik 14"/>
          <p:cNvSpPr txBox="1"/>
          <p:nvPr/>
        </p:nvSpPr>
        <p:spPr>
          <a:xfrm>
            <a:off x="575657" y="3662115"/>
            <a:ext cx="4075856" cy="33701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indent="-285750">
              <a:lnSpc>
                <a:spcPct val="150000"/>
              </a:lnSpc>
              <a:buSzPct val="100000"/>
              <a:buFont typeface="Arial"/>
              <a:buChar char="•"/>
              <a:defRPr sz="1500">
                <a:solidFill>
                  <a:srgbClr val="808080"/>
                </a:solidFill>
              </a:defRPr>
            </a:pPr>
            <a:r>
              <a:rPr dirty="0"/>
              <a:t>CLASSIC DOUBLE/ TWIN (5</a:t>
            </a:r>
            <a:r>
              <a:rPr lang="sl-SI" dirty="0"/>
              <a:t>1</a:t>
            </a:r>
            <a:r>
              <a:rPr dirty="0"/>
              <a:t>)</a:t>
            </a:r>
          </a:p>
          <a:p>
            <a:pPr marL="285750" indent="-285750">
              <a:lnSpc>
                <a:spcPct val="150000"/>
              </a:lnSpc>
              <a:buSzPct val="100000"/>
              <a:buFont typeface="Arial"/>
              <a:buChar char="•"/>
              <a:defRPr sz="1500">
                <a:solidFill>
                  <a:srgbClr val="808080"/>
                </a:solidFill>
              </a:defRPr>
            </a:pPr>
            <a:r>
              <a:rPr dirty="0"/>
              <a:t>PREMIER DOUBLE </a:t>
            </a:r>
            <a:r>
              <a:rPr dirty="0" smtClean="0"/>
              <a:t>(</a:t>
            </a:r>
            <a:r>
              <a:rPr lang="sl-SI" dirty="0" smtClean="0"/>
              <a:t>94</a:t>
            </a:r>
            <a:r>
              <a:rPr dirty="0" smtClean="0"/>
              <a:t>) </a:t>
            </a:r>
            <a:r>
              <a:rPr dirty="0">
                <a:solidFill>
                  <a:srgbClr val="F45B60"/>
                </a:solidFill>
              </a:rPr>
              <a:t>NEW</a:t>
            </a:r>
          </a:p>
          <a:p>
            <a:pPr marL="285750" indent="-285750">
              <a:lnSpc>
                <a:spcPct val="150000"/>
              </a:lnSpc>
              <a:buSzPct val="100000"/>
              <a:buFont typeface="Arial"/>
              <a:buChar char="•"/>
              <a:defRPr sz="1500">
                <a:solidFill>
                  <a:srgbClr val="808080"/>
                </a:solidFill>
              </a:defRPr>
            </a:pPr>
            <a:r>
              <a:rPr dirty="0"/>
              <a:t>EXECUTIVE QUEEN (10)</a:t>
            </a:r>
          </a:p>
          <a:p>
            <a:pPr marL="285750" indent="-285750">
              <a:lnSpc>
                <a:spcPct val="150000"/>
              </a:lnSpc>
              <a:buSzPct val="100000"/>
              <a:buFont typeface="Arial"/>
              <a:buChar char="•"/>
              <a:defRPr sz="1500">
                <a:solidFill>
                  <a:srgbClr val="808080"/>
                </a:solidFill>
              </a:defRPr>
            </a:pPr>
            <a:r>
              <a:rPr dirty="0"/>
              <a:t>EX</a:t>
            </a:r>
            <a:r>
              <a:rPr dirty="0">
                <a:solidFill>
                  <a:srgbClr val="7F7F7F"/>
                </a:solidFill>
              </a:rPr>
              <a:t>ECUTI</a:t>
            </a:r>
            <a:r>
              <a:rPr dirty="0"/>
              <a:t>VE DOUBLE CASTLE VIEW (24)</a:t>
            </a:r>
          </a:p>
          <a:p>
            <a:pPr marL="285750" indent="-285750">
              <a:lnSpc>
                <a:spcPct val="150000"/>
              </a:lnSpc>
              <a:buSzPct val="100000"/>
              <a:buFont typeface="Arial"/>
              <a:buChar char="•"/>
              <a:defRPr sz="1500">
                <a:solidFill>
                  <a:srgbClr val="808080"/>
                </a:solidFill>
              </a:defRPr>
            </a:pPr>
            <a:r>
              <a:rPr dirty="0"/>
              <a:t>JUNIOR SUITE (</a:t>
            </a:r>
            <a:r>
              <a:rPr lang="sl-SI" dirty="0"/>
              <a:t>12</a:t>
            </a:r>
            <a:r>
              <a:rPr dirty="0"/>
              <a:t>)</a:t>
            </a:r>
          </a:p>
          <a:p>
            <a:pPr marL="285750" indent="-285750">
              <a:lnSpc>
                <a:spcPct val="150000"/>
              </a:lnSpc>
              <a:buSzPct val="100000"/>
              <a:buFont typeface="Arial"/>
              <a:buChar char="•"/>
              <a:defRPr sz="1500">
                <a:solidFill>
                  <a:srgbClr val="808080"/>
                </a:solidFill>
              </a:defRPr>
            </a:pPr>
            <a:r>
              <a:rPr dirty="0"/>
              <a:t>EXECUTIVE SUITE (4)</a:t>
            </a:r>
            <a:endParaRPr lang="sl-SI" dirty="0"/>
          </a:p>
          <a:p>
            <a:pPr marL="285750" indent="-285750">
              <a:lnSpc>
                <a:spcPct val="150000"/>
              </a:lnSpc>
              <a:buSzPct val="100000"/>
              <a:buFont typeface="Arial"/>
              <a:buChar char="•"/>
              <a:defRPr sz="1500">
                <a:solidFill>
                  <a:srgbClr val="808080"/>
                </a:solidFill>
              </a:defRPr>
            </a:pPr>
            <a:r>
              <a:rPr lang="sl-SI" dirty="0"/>
              <a:t>PREMIER SUITE (14) </a:t>
            </a:r>
            <a:r>
              <a:rPr lang="sl-SI" dirty="0">
                <a:solidFill>
                  <a:srgbClr val="F45B60"/>
                </a:solidFill>
              </a:rPr>
              <a:t>NEW</a:t>
            </a:r>
          </a:p>
          <a:p>
            <a:pPr algn="r">
              <a:lnSpc>
                <a:spcPct val="150000"/>
              </a:lnSpc>
              <a:buSzPct val="100000"/>
              <a:defRPr sz="1500">
                <a:solidFill>
                  <a:srgbClr val="808080"/>
                </a:solidFill>
              </a:defRPr>
            </a:pPr>
            <a:r>
              <a:rPr lang="sl-SI" sz="1100" i="1" dirty="0" smtClean="0"/>
              <a:t>22 ADDITIONAL PREMIER ROOMS WILL</a:t>
            </a:r>
          </a:p>
          <a:p>
            <a:pPr algn="r">
              <a:lnSpc>
                <a:spcPct val="150000"/>
              </a:lnSpc>
              <a:buSzPct val="100000"/>
              <a:defRPr sz="1500">
                <a:solidFill>
                  <a:srgbClr val="808080"/>
                </a:solidFill>
              </a:defRPr>
            </a:pPr>
            <a:r>
              <a:rPr lang="sl-SI" sz="1100" i="1" dirty="0" smtClean="0"/>
              <a:t> BE ADDED IN APRIL 2020</a:t>
            </a:r>
            <a:endParaRPr lang="sl-SI" sz="1100" i="1" dirty="0"/>
          </a:p>
          <a:p>
            <a:pPr marL="285750" indent="-285750">
              <a:lnSpc>
                <a:spcPct val="150000"/>
              </a:lnSpc>
              <a:buSzPct val="100000"/>
              <a:buFont typeface="Arial"/>
              <a:buChar char="•"/>
              <a:defRPr sz="1500">
                <a:solidFill>
                  <a:srgbClr val="808080"/>
                </a:solidFill>
              </a:defRPr>
            </a:pPr>
            <a:endParaRPr dirty="0"/>
          </a:p>
        </p:txBody>
      </p:sp>
      <p:pic>
        <p:nvPicPr>
          <p:cNvPr id="9" name="Picture 2" descr="Picture 2">
            <a:extLst>
              <a:ext uri="{FF2B5EF4-FFF2-40B4-BE49-F238E27FC236}">
                <a16:creationId xmlns:a16="http://schemas.microsoft.com/office/drawing/2014/main" xmlns="" id="{1887899F-A8EA-46CA-BAE5-356C9DCFBB65}"/>
              </a:ext>
            </a:extLst>
          </p:cNvPr>
          <p:cNvPicPr>
            <a:picLocks noChangeAspect="1"/>
          </p:cNvPicPr>
          <p:nvPr/>
        </p:nvPicPr>
        <p:blipFill rotWithShape="1">
          <a:blip r:embed="rId3"/>
          <a:srcRect b="8854"/>
          <a:stretch/>
        </p:blipFill>
        <p:spPr>
          <a:xfrm>
            <a:off x="863597" y="770086"/>
            <a:ext cx="1590676" cy="2856284"/>
          </a:xfrm>
          <a:prstGeom prst="rect">
            <a:avLst/>
          </a:prstGeom>
          <a:ln w="12700">
            <a:miter lim="400000"/>
          </a:ln>
        </p:spPr>
      </p:pic>
      <p:pic>
        <p:nvPicPr>
          <p:cNvPr id="3" name="Slika 2">
            <a:extLst>
              <a:ext uri="{FF2B5EF4-FFF2-40B4-BE49-F238E27FC236}">
                <a16:creationId xmlns:a16="http://schemas.microsoft.com/office/drawing/2014/main" xmlns="" id="{3B09721D-C306-47F9-96DD-20C7270AF6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645" t="-915" r="27447" b="915"/>
          <a:stretch/>
        </p:blipFill>
        <p:spPr>
          <a:xfrm>
            <a:off x="4651513" y="689117"/>
            <a:ext cx="4472206" cy="6084862"/>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xmlns="" id="{D279FE60-AE35-40D3-B3C6-A47B892BAF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90" t="21823" r="5805" b="7459"/>
          <a:stretch/>
        </p:blipFill>
        <p:spPr>
          <a:xfrm>
            <a:off x="0" y="790102"/>
            <a:ext cx="9144000" cy="4680523"/>
          </a:xfrm>
          <a:prstGeom prst="rect">
            <a:avLst/>
          </a:prstGeom>
        </p:spPr>
      </p:pic>
      <p:sp>
        <p:nvSpPr>
          <p:cNvPr id="535" name="Naslov 1"/>
          <p:cNvSpPr txBox="1"/>
          <p:nvPr/>
        </p:nvSpPr>
        <p:spPr>
          <a:xfrm>
            <a:off x="465749" y="6034274"/>
            <a:ext cx="821250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CLASSIC DOUBLE / TWIN average size is app. 23 SqM/251 SqFt.</a:t>
            </a:r>
          </a:p>
        </p:txBody>
      </p:sp>
      <p:sp>
        <p:nvSpPr>
          <p:cNvPr id="536" name="Straight Connector 16"/>
          <p:cNvSpPr/>
          <p:nvPr/>
        </p:nvSpPr>
        <p:spPr>
          <a:xfrm>
            <a:off x="1007604" y="5894287"/>
            <a:ext cx="7128792"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537"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538"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HOTEL LEV • ROOM TYPES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Naslov 1"/>
          <p:cNvSpPr txBox="1"/>
          <p:nvPr/>
        </p:nvSpPr>
        <p:spPr>
          <a:xfrm>
            <a:off x="463954" y="6146759"/>
            <a:ext cx="821250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PREMIER DOUBLE average size is 22 SqM/236 SqFt.</a:t>
            </a:r>
          </a:p>
        </p:txBody>
      </p:sp>
      <p:sp>
        <p:nvSpPr>
          <p:cNvPr id="541" name="Pravokotnik 1"/>
          <p:cNvSpPr txBox="1"/>
          <p:nvPr/>
        </p:nvSpPr>
        <p:spPr>
          <a:xfrm>
            <a:off x="334209" y="5417898"/>
            <a:ext cx="8475582" cy="487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a:solidFill>
                  <a:srgbClr val="808080"/>
                </a:solidFill>
              </a:defRPr>
            </a:pPr>
            <a:r>
              <a:rPr dirty="0"/>
              <a:t>Contemporary-design, charming bathrooms with a raindrop shower, </a:t>
            </a:r>
            <a:endParaRPr dirty="0">
              <a:solidFill>
                <a:srgbClr val="7F7F7F"/>
              </a:solidFill>
            </a:endParaRPr>
          </a:p>
          <a:p>
            <a:pPr algn="ctr">
              <a:defRPr sz="1400">
                <a:solidFill>
                  <a:srgbClr val="808080"/>
                </a:solidFill>
              </a:defRPr>
            </a:pPr>
            <a:r>
              <a:rPr dirty="0"/>
              <a:t>laptop-sized safes, soft lounge seating by the windows, Smart TV, Wi-Fi …</a:t>
            </a:r>
          </a:p>
        </p:txBody>
      </p:sp>
      <p:pic>
        <p:nvPicPr>
          <p:cNvPr id="542" name="Slika 9" descr="Slika 9"/>
          <p:cNvPicPr>
            <a:picLocks noChangeAspect="1"/>
          </p:cNvPicPr>
          <p:nvPr/>
        </p:nvPicPr>
        <p:blipFill>
          <a:blip r:embed="rId3"/>
          <a:srcRect l="1132" t="14826" r="1515" b="15364"/>
          <a:stretch>
            <a:fillRect/>
          </a:stretch>
        </p:blipFill>
        <p:spPr>
          <a:xfrm>
            <a:off x="-1" y="788874"/>
            <a:ext cx="9288017" cy="4432038"/>
          </a:xfrm>
          <a:prstGeom prst="rect">
            <a:avLst/>
          </a:prstGeom>
          <a:ln w="12700">
            <a:miter lim="400000"/>
          </a:ln>
        </p:spPr>
      </p:pic>
      <p:pic>
        <p:nvPicPr>
          <p:cNvPr id="543"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544"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HOTEL LEV • ROOM TYPES</a:t>
            </a:r>
          </a:p>
        </p:txBody>
      </p:sp>
      <p:sp>
        <p:nvSpPr>
          <p:cNvPr id="545" name="Straight Connector 16"/>
          <p:cNvSpPr/>
          <p:nvPr/>
        </p:nvSpPr>
        <p:spPr>
          <a:xfrm>
            <a:off x="899591" y="6021287"/>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Naslov 1"/>
          <p:cNvSpPr txBox="1"/>
          <p:nvPr/>
        </p:nvSpPr>
        <p:spPr>
          <a:xfrm>
            <a:off x="465749" y="6146759"/>
            <a:ext cx="821250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PREMIER DOUBLE </a:t>
            </a:r>
            <a:r>
              <a:rPr>
                <a:solidFill>
                  <a:srgbClr val="7F7F7F"/>
                </a:solidFill>
              </a:rPr>
              <a:t>average size is 22 SqM</a:t>
            </a:r>
            <a:r>
              <a:t>/236 SqFt.</a:t>
            </a:r>
          </a:p>
        </p:txBody>
      </p:sp>
      <p:sp>
        <p:nvSpPr>
          <p:cNvPr id="550" name="Pravokotnik 9"/>
          <p:cNvSpPr txBox="1"/>
          <p:nvPr/>
        </p:nvSpPr>
        <p:spPr>
          <a:xfrm>
            <a:off x="424473" y="5335709"/>
            <a:ext cx="8475582" cy="487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a:solidFill>
                  <a:srgbClr val="7F7F7F"/>
                </a:solidFill>
              </a:defRPr>
            </a:pPr>
            <a:r>
              <a:t>Open-space design, transparent glass instead of bathroom walls, smooth and soft colours, </a:t>
            </a:r>
          </a:p>
          <a:p>
            <a:pPr algn="ctr">
              <a:defRPr sz="1400">
                <a:solidFill>
                  <a:srgbClr val="7F7F7F"/>
                </a:solidFill>
              </a:defRPr>
            </a:pPr>
            <a:r>
              <a:t>ensuring guests a relaxed and trendy stay.</a:t>
            </a:r>
          </a:p>
        </p:txBody>
      </p:sp>
      <p:sp>
        <p:nvSpPr>
          <p:cNvPr id="551" name="Pravokotnik 11"/>
          <p:cNvSpPr txBox="1"/>
          <p:nvPr/>
        </p:nvSpPr>
        <p:spPr>
          <a:xfrm>
            <a:off x="5026268" y="999682"/>
            <a:ext cx="337821" cy="222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sz="1600" b="1"/>
            </a:pPr>
            <a:endParaRPr/>
          </a:p>
          <a:p>
            <a:pPr algn="r">
              <a:defRPr sz="1600" b="1">
                <a:solidFill>
                  <a:srgbClr val="F45B60"/>
                </a:solidFill>
              </a:defRPr>
            </a:pPr>
            <a:r>
              <a:t>N</a:t>
            </a:r>
          </a:p>
          <a:p>
            <a:pPr algn="r">
              <a:defRPr sz="1600" b="1">
                <a:solidFill>
                  <a:srgbClr val="F45B60"/>
                </a:solidFill>
              </a:defRPr>
            </a:pPr>
            <a:r>
              <a:t>O</a:t>
            </a:r>
          </a:p>
          <a:p>
            <a:pPr algn="r">
              <a:defRPr sz="1600" b="1">
                <a:solidFill>
                  <a:srgbClr val="F45B60"/>
                </a:solidFill>
              </a:defRPr>
            </a:pPr>
            <a:r>
              <a:t>U</a:t>
            </a:r>
          </a:p>
          <a:p>
            <a:pPr algn="r">
              <a:defRPr sz="1600" b="1">
                <a:solidFill>
                  <a:srgbClr val="F45B60"/>
                </a:solidFill>
              </a:defRPr>
            </a:pPr>
            <a:r>
              <a:t>V</a:t>
            </a:r>
          </a:p>
          <a:p>
            <a:pPr algn="r">
              <a:defRPr sz="1600" b="1">
                <a:solidFill>
                  <a:srgbClr val="F45B60"/>
                </a:solidFill>
              </a:defRPr>
            </a:pPr>
            <a:r>
              <a:t>E</a:t>
            </a:r>
          </a:p>
          <a:p>
            <a:pPr algn="r">
              <a:defRPr sz="1600" b="1">
                <a:solidFill>
                  <a:srgbClr val="F45B60"/>
                </a:solidFill>
              </a:defRPr>
            </a:pPr>
            <a:r>
              <a:t>A</a:t>
            </a:r>
          </a:p>
          <a:p>
            <a:pPr algn="r">
              <a:defRPr sz="1600" b="1">
                <a:solidFill>
                  <a:srgbClr val="F45B60"/>
                </a:solidFill>
              </a:defRPr>
            </a:pPr>
            <a:r>
              <a:t>U</a:t>
            </a:r>
          </a:p>
          <a:p>
            <a:pPr algn="r">
              <a:defRPr sz="1600" b="1">
                <a:solidFill>
                  <a:srgbClr val="F45B60"/>
                </a:solidFill>
              </a:defRPr>
            </a:pPr>
            <a:r>
              <a:t> </a:t>
            </a:r>
          </a:p>
        </p:txBody>
      </p:sp>
      <p:sp>
        <p:nvSpPr>
          <p:cNvPr id="552" name="Pravokotnik 12"/>
          <p:cNvSpPr txBox="1"/>
          <p:nvPr/>
        </p:nvSpPr>
        <p:spPr>
          <a:xfrm>
            <a:off x="1148725" y="3015618"/>
            <a:ext cx="666599" cy="533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sz="1600" b="1"/>
            </a:pPr>
            <a:endParaRPr/>
          </a:p>
          <a:p>
            <a:pPr algn="r">
              <a:defRPr sz="1600" b="1">
                <a:solidFill>
                  <a:srgbClr val="F45B60"/>
                </a:solidFill>
              </a:defRPr>
            </a:pPr>
            <a:r>
              <a:t>NEU</a:t>
            </a:r>
            <a:r>
              <a:rPr b="0">
                <a:latin typeface="Gotham Light"/>
                <a:ea typeface="Gotham Light"/>
                <a:cs typeface="Gotham Light"/>
                <a:sym typeface="Gotham Light"/>
              </a:rPr>
              <a:t>! </a:t>
            </a:r>
          </a:p>
        </p:txBody>
      </p:sp>
      <p:pic>
        <p:nvPicPr>
          <p:cNvPr id="553" name="Slika 18" descr="Slika 18"/>
          <p:cNvPicPr>
            <a:picLocks noChangeAspect="1"/>
          </p:cNvPicPr>
          <p:nvPr/>
        </p:nvPicPr>
        <p:blipFill>
          <a:blip r:embed="rId3"/>
          <a:srcRect l="2988" t="27098" b="5647"/>
          <a:stretch>
            <a:fillRect/>
          </a:stretch>
        </p:blipFill>
        <p:spPr>
          <a:xfrm>
            <a:off x="-1830" y="787440"/>
            <a:ext cx="9147751" cy="4221378"/>
          </a:xfrm>
          <a:prstGeom prst="rect">
            <a:avLst/>
          </a:prstGeom>
          <a:ln w="12700">
            <a:miter lim="400000"/>
          </a:ln>
        </p:spPr>
      </p:pic>
      <p:pic>
        <p:nvPicPr>
          <p:cNvPr id="554"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555"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HOTEL LEV • ROOM TYPES</a:t>
            </a:r>
          </a:p>
        </p:txBody>
      </p:sp>
      <p:sp>
        <p:nvSpPr>
          <p:cNvPr id="556" name="Straight Connector 16"/>
          <p:cNvSpPr/>
          <p:nvPr/>
        </p:nvSpPr>
        <p:spPr>
          <a:xfrm>
            <a:off x="899591" y="6021287"/>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Naslov 1"/>
          <p:cNvSpPr txBox="1"/>
          <p:nvPr/>
        </p:nvSpPr>
        <p:spPr>
          <a:xfrm>
            <a:off x="463954" y="5728329"/>
            <a:ext cx="8212502" cy="782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a:t>
            </a:r>
            <a:endParaRPr sz="1200"/>
          </a:p>
          <a:p>
            <a:pPr algn="ctr">
              <a:defRPr sz="1800">
                <a:solidFill>
                  <a:srgbClr val="808080"/>
                </a:solidFill>
              </a:defRPr>
            </a:pPr>
            <a:endParaRPr sz="1200"/>
          </a:p>
          <a:p>
            <a:pPr algn="ctr">
              <a:defRPr sz="1800">
                <a:solidFill>
                  <a:srgbClr val="808080"/>
                </a:solidFill>
              </a:defRPr>
            </a:pPr>
            <a:r>
              <a:t>EXECUTIVE QUEEN average size is 20 SqM/218 SqFt.</a:t>
            </a:r>
          </a:p>
        </p:txBody>
      </p:sp>
      <p:pic>
        <p:nvPicPr>
          <p:cNvPr id="561" name="Slika 2" descr="Slika 2"/>
          <p:cNvPicPr>
            <a:picLocks noChangeAspect="1"/>
          </p:cNvPicPr>
          <p:nvPr/>
        </p:nvPicPr>
        <p:blipFill>
          <a:blip r:embed="rId3"/>
          <a:srcRect l="8460" t="11781" r="172" b="17386"/>
          <a:stretch>
            <a:fillRect/>
          </a:stretch>
        </p:blipFill>
        <p:spPr>
          <a:xfrm>
            <a:off x="0" y="836712"/>
            <a:ext cx="9144000" cy="4725888"/>
          </a:xfrm>
          <a:prstGeom prst="rect">
            <a:avLst/>
          </a:prstGeom>
          <a:ln w="12700">
            <a:miter lim="400000"/>
          </a:ln>
        </p:spPr>
      </p:pic>
      <p:pic>
        <p:nvPicPr>
          <p:cNvPr id="562" name="Slika 3" descr="Slika 3"/>
          <p:cNvPicPr>
            <a:picLocks noChangeAspect="1"/>
          </p:cNvPicPr>
          <p:nvPr/>
        </p:nvPicPr>
        <p:blipFill>
          <a:blip r:embed="rId4"/>
          <a:srcRect l="11027" t="17914" b="13109"/>
          <a:stretch>
            <a:fillRect/>
          </a:stretch>
        </p:blipFill>
        <p:spPr>
          <a:xfrm>
            <a:off x="16625" y="785911"/>
            <a:ext cx="9144000" cy="4725890"/>
          </a:xfrm>
          <a:prstGeom prst="rect">
            <a:avLst/>
          </a:prstGeom>
          <a:ln w="12700">
            <a:miter lim="400000"/>
          </a:ln>
        </p:spPr>
      </p:pic>
      <p:pic>
        <p:nvPicPr>
          <p:cNvPr id="563" name="pasicaV.jpg" descr="pasicaV.jpg"/>
          <p:cNvPicPr>
            <a:picLocks noChangeAspect="1"/>
          </p:cNvPicPr>
          <p:nvPr/>
        </p:nvPicPr>
        <p:blipFill>
          <a:blip r:embed="rId5"/>
          <a:srcRect l="2356" r="2356"/>
          <a:stretch>
            <a:fillRect/>
          </a:stretch>
        </p:blipFill>
        <p:spPr>
          <a:xfrm>
            <a:off x="0" y="-14934"/>
            <a:ext cx="9144000" cy="759710"/>
          </a:xfrm>
          <a:prstGeom prst="rect">
            <a:avLst/>
          </a:prstGeom>
          <a:ln w="12700">
            <a:miter lim="400000"/>
          </a:ln>
        </p:spPr>
      </p:pic>
      <p:sp>
        <p:nvSpPr>
          <p:cNvPr id="564"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HOTEL LEV • ROOM TYPES</a:t>
            </a:r>
          </a:p>
        </p:txBody>
      </p:sp>
      <p:sp>
        <p:nvSpPr>
          <p:cNvPr id="565" name="Straight Connector 16"/>
          <p:cNvSpPr/>
          <p:nvPr/>
        </p:nvSpPr>
        <p:spPr>
          <a:xfrm>
            <a:off x="899591" y="6021287"/>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ravokotnik 13"/>
          <p:cNvSpPr/>
          <p:nvPr/>
        </p:nvSpPr>
        <p:spPr>
          <a:xfrm>
            <a:off x="-1" y="764704"/>
            <a:ext cx="2420418" cy="2016225"/>
          </a:xfrm>
          <a:prstGeom prst="rect">
            <a:avLst/>
          </a:prstGeom>
          <a:solidFill>
            <a:srgbClr val="FFFFFF"/>
          </a:solidFill>
          <a:ln w="12700">
            <a:miter lim="400000"/>
          </a:ln>
        </p:spPr>
        <p:txBody>
          <a:bodyPr lIns="45719" rIns="45719" anchor="ctr"/>
          <a:lstStyle/>
          <a:p>
            <a:pPr algn="ctr">
              <a:defRPr sz="1800">
                <a:latin typeface="+mn-lt"/>
                <a:ea typeface="+mn-ea"/>
                <a:cs typeface="+mn-cs"/>
                <a:sym typeface="Calibri"/>
              </a:defRPr>
            </a:pPr>
            <a:endParaRPr/>
          </a:p>
        </p:txBody>
      </p:sp>
      <p:pic>
        <p:nvPicPr>
          <p:cNvPr id="133" name="Slika 5" descr="Slika 5"/>
          <p:cNvPicPr>
            <a:picLocks noChangeAspect="1"/>
          </p:cNvPicPr>
          <p:nvPr/>
        </p:nvPicPr>
        <p:blipFill>
          <a:blip r:embed="rId3"/>
          <a:stretch>
            <a:fillRect/>
          </a:stretch>
        </p:blipFill>
        <p:spPr>
          <a:xfrm>
            <a:off x="2838867" y="1844824"/>
            <a:ext cx="6166754" cy="4216340"/>
          </a:xfrm>
          <a:prstGeom prst="rect">
            <a:avLst/>
          </a:prstGeom>
          <a:ln w="12700">
            <a:miter lim="400000"/>
          </a:ln>
        </p:spPr>
      </p:pic>
      <p:pic>
        <p:nvPicPr>
          <p:cNvPr id="134" name="Slika 11" descr="Slika 11"/>
          <p:cNvPicPr>
            <a:picLocks noChangeAspect="1"/>
          </p:cNvPicPr>
          <p:nvPr/>
        </p:nvPicPr>
        <p:blipFill>
          <a:blip r:embed="rId4"/>
          <a:stretch>
            <a:fillRect/>
          </a:stretch>
        </p:blipFill>
        <p:spPr>
          <a:xfrm>
            <a:off x="148570" y="2151625"/>
            <a:ext cx="2481073" cy="3602736"/>
          </a:xfrm>
          <a:prstGeom prst="rect">
            <a:avLst/>
          </a:prstGeom>
          <a:ln w="12700">
            <a:miter lim="400000"/>
          </a:ln>
        </p:spPr>
      </p:pic>
      <p:pic>
        <p:nvPicPr>
          <p:cNvPr id="135" name="pasicaV.jpg" descr="pasicaV.jpg"/>
          <p:cNvPicPr>
            <a:picLocks noChangeAspect="1"/>
          </p:cNvPicPr>
          <p:nvPr/>
        </p:nvPicPr>
        <p:blipFill>
          <a:blip r:embed="rId5"/>
          <a:srcRect l="2356" r="2356"/>
          <a:stretch>
            <a:fillRect/>
          </a:stretch>
        </p:blipFill>
        <p:spPr>
          <a:xfrm>
            <a:off x="0" y="-14934"/>
            <a:ext cx="9144000" cy="759710"/>
          </a:xfrm>
          <a:prstGeom prst="rect">
            <a:avLst/>
          </a:prstGeom>
          <a:ln w="12700">
            <a:miter lim="400000"/>
          </a:ln>
        </p:spPr>
      </p:pic>
      <p:sp>
        <p:nvSpPr>
          <p:cNvPr id="136"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LJUBLJANA • PERFECT LOCATION IN CENTRAL EUROPE</a:t>
            </a:r>
          </a:p>
        </p:txBody>
      </p:sp>
      <p:sp>
        <p:nvSpPr>
          <p:cNvPr id="137" name="Pravokotnik 10"/>
          <p:cNvSpPr txBox="1"/>
          <p:nvPr/>
        </p:nvSpPr>
        <p:spPr>
          <a:xfrm>
            <a:off x="243011" y="1101110"/>
            <a:ext cx="7172178" cy="325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808080"/>
                </a:solidFill>
              </a:defRPr>
            </a:lvl1pPr>
          </a:lstStyle>
          <a:p>
            <a:r>
              <a:t>DISTANCE TO LJUBLJANA FROM NEAREST MAJOR CITIES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Slika 3" descr="Slika 3"/>
          <p:cNvPicPr>
            <a:picLocks noChangeAspect="1"/>
          </p:cNvPicPr>
          <p:nvPr/>
        </p:nvPicPr>
        <p:blipFill>
          <a:blip r:embed="rId2"/>
          <a:srcRect t="9245" b="11454"/>
          <a:stretch>
            <a:fillRect/>
          </a:stretch>
        </p:blipFill>
        <p:spPr>
          <a:xfrm>
            <a:off x="-49370" y="783158"/>
            <a:ext cx="9350617" cy="4943474"/>
          </a:xfrm>
          <a:prstGeom prst="rect">
            <a:avLst/>
          </a:prstGeom>
          <a:ln w="12700">
            <a:miter lim="400000"/>
          </a:ln>
        </p:spPr>
      </p:pic>
      <p:sp>
        <p:nvSpPr>
          <p:cNvPr id="570" name="Naslov 1"/>
          <p:cNvSpPr txBox="1"/>
          <p:nvPr/>
        </p:nvSpPr>
        <p:spPr>
          <a:xfrm>
            <a:off x="33701" y="6197435"/>
            <a:ext cx="9076598"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EXECUTIVE DOUBLE CASTLE VIEW average size is 23 SqM/251 SqFt.</a:t>
            </a:r>
          </a:p>
        </p:txBody>
      </p:sp>
      <p:pic>
        <p:nvPicPr>
          <p:cNvPr id="571"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572"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HOTEL LEV • ROOM TYPES</a:t>
            </a:r>
          </a:p>
        </p:txBody>
      </p:sp>
      <p:sp>
        <p:nvSpPr>
          <p:cNvPr id="573" name="Straight Connector 16"/>
          <p:cNvSpPr/>
          <p:nvPr/>
        </p:nvSpPr>
        <p:spPr>
          <a:xfrm>
            <a:off x="899591" y="6021287"/>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Slika 5" descr="Slika 5"/>
          <p:cNvPicPr>
            <a:picLocks noChangeAspect="1"/>
          </p:cNvPicPr>
          <p:nvPr/>
        </p:nvPicPr>
        <p:blipFill>
          <a:blip r:embed="rId3"/>
          <a:srcRect l="99" t="35525" b="22009"/>
          <a:stretch>
            <a:fillRect/>
          </a:stretch>
        </p:blipFill>
        <p:spPr>
          <a:xfrm>
            <a:off x="0" y="3159125"/>
            <a:ext cx="9134948" cy="2588705"/>
          </a:xfrm>
          <a:prstGeom prst="rect">
            <a:avLst/>
          </a:prstGeom>
          <a:ln w="12700">
            <a:miter lim="400000"/>
          </a:ln>
        </p:spPr>
      </p:pic>
      <p:pic>
        <p:nvPicPr>
          <p:cNvPr id="584" name="Slika 2" descr="Slika 2"/>
          <p:cNvPicPr>
            <a:picLocks noChangeAspect="1"/>
          </p:cNvPicPr>
          <p:nvPr/>
        </p:nvPicPr>
        <p:blipFill>
          <a:blip r:embed="rId4"/>
          <a:srcRect t="30929" b="30624"/>
          <a:stretch>
            <a:fillRect/>
          </a:stretch>
        </p:blipFill>
        <p:spPr>
          <a:xfrm>
            <a:off x="-7900" y="778124"/>
            <a:ext cx="9159785" cy="2347762"/>
          </a:xfrm>
          <a:prstGeom prst="rect">
            <a:avLst/>
          </a:prstGeom>
          <a:ln w="12700">
            <a:miter lim="400000"/>
          </a:ln>
        </p:spPr>
      </p:pic>
      <p:sp>
        <p:nvSpPr>
          <p:cNvPr id="585" name="Naslov 1"/>
          <p:cNvSpPr txBox="1"/>
          <p:nvPr/>
        </p:nvSpPr>
        <p:spPr>
          <a:xfrm>
            <a:off x="465749" y="6146759"/>
            <a:ext cx="821250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JU</a:t>
            </a:r>
            <a:r>
              <a:rPr>
                <a:solidFill>
                  <a:srgbClr val="7F7F7F"/>
                </a:solidFill>
              </a:rPr>
              <a:t>NI</a:t>
            </a:r>
            <a:r>
              <a:t>OR SUITE average size is 37 SqM/403 SqFt.</a:t>
            </a:r>
          </a:p>
        </p:txBody>
      </p:sp>
      <p:pic>
        <p:nvPicPr>
          <p:cNvPr id="586" name="pasicaV.jpg" descr="pasicaV.jpg"/>
          <p:cNvPicPr>
            <a:picLocks noChangeAspect="1"/>
          </p:cNvPicPr>
          <p:nvPr/>
        </p:nvPicPr>
        <p:blipFill>
          <a:blip r:embed="rId5"/>
          <a:srcRect l="2356" r="2356"/>
          <a:stretch>
            <a:fillRect/>
          </a:stretch>
        </p:blipFill>
        <p:spPr>
          <a:xfrm>
            <a:off x="0" y="-14934"/>
            <a:ext cx="9144000" cy="759710"/>
          </a:xfrm>
          <a:prstGeom prst="rect">
            <a:avLst/>
          </a:prstGeom>
          <a:ln w="12700">
            <a:miter lim="400000"/>
          </a:ln>
        </p:spPr>
      </p:pic>
      <p:sp>
        <p:nvSpPr>
          <p:cNvPr id="587"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HOTEL LEV • ROOM TYPES</a:t>
            </a:r>
          </a:p>
        </p:txBody>
      </p:sp>
      <p:sp>
        <p:nvSpPr>
          <p:cNvPr id="588" name="Straight Connector 16"/>
          <p:cNvSpPr/>
          <p:nvPr/>
        </p:nvSpPr>
        <p:spPr>
          <a:xfrm>
            <a:off x="899591" y="6021287"/>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Slika 3" descr="Slika 3"/>
          <p:cNvPicPr>
            <a:picLocks noChangeAspect="1"/>
          </p:cNvPicPr>
          <p:nvPr/>
        </p:nvPicPr>
        <p:blipFill>
          <a:blip r:embed="rId3"/>
          <a:srcRect t="10299" b="8885"/>
          <a:stretch>
            <a:fillRect/>
          </a:stretch>
        </p:blipFill>
        <p:spPr>
          <a:xfrm>
            <a:off x="-24011" y="780429"/>
            <a:ext cx="9192164" cy="4952510"/>
          </a:xfrm>
          <a:prstGeom prst="rect">
            <a:avLst/>
          </a:prstGeom>
          <a:ln w="12700">
            <a:miter lim="400000"/>
          </a:ln>
        </p:spPr>
      </p:pic>
      <p:sp>
        <p:nvSpPr>
          <p:cNvPr id="576" name="Naslov 1"/>
          <p:cNvSpPr txBox="1"/>
          <p:nvPr/>
        </p:nvSpPr>
        <p:spPr>
          <a:xfrm>
            <a:off x="463954" y="5835609"/>
            <a:ext cx="8212502" cy="693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endParaRPr sz="2400"/>
          </a:p>
          <a:p>
            <a:pPr algn="ctr">
              <a:defRPr sz="1800">
                <a:solidFill>
                  <a:srgbClr val="808080"/>
                </a:solidFill>
              </a:defRPr>
            </a:pPr>
            <a:r>
              <a:t>EXECUTIVE SUITE average size is 37 SqM/403 SqFt.</a:t>
            </a:r>
          </a:p>
        </p:txBody>
      </p:sp>
      <p:pic>
        <p:nvPicPr>
          <p:cNvPr id="577"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578"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HOTEL LEV • ROOM TYPES</a:t>
            </a:r>
          </a:p>
        </p:txBody>
      </p:sp>
      <p:sp>
        <p:nvSpPr>
          <p:cNvPr id="579" name="Straight Connector 16"/>
          <p:cNvSpPr/>
          <p:nvPr/>
        </p:nvSpPr>
        <p:spPr>
          <a:xfrm>
            <a:off x="899591" y="6021287"/>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xmlns="" id="{503F6181-CB5A-4A4F-98C2-E223146E4C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56"/>
          <a:stretch/>
        </p:blipFill>
        <p:spPr>
          <a:xfrm>
            <a:off x="0" y="779392"/>
            <a:ext cx="6913099" cy="4944240"/>
          </a:xfrm>
          <a:prstGeom prst="rect">
            <a:avLst/>
          </a:prstGeom>
        </p:spPr>
      </p:pic>
      <p:sp>
        <p:nvSpPr>
          <p:cNvPr id="576" name="Naslov 1"/>
          <p:cNvSpPr txBox="1"/>
          <p:nvPr/>
        </p:nvSpPr>
        <p:spPr>
          <a:xfrm>
            <a:off x="463954" y="5812988"/>
            <a:ext cx="8212502"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endParaRPr sz="2400" dirty="0"/>
          </a:p>
          <a:p>
            <a:pPr algn="ctr">
              <a:defRPr sz="1800">
                <a:solidFill>
                  <a:srgbClr val="808080"/>
                </a:solidFill>
              </a:defRPr>
            </a:pPr>
            <a:r>
              <a:rPr lang="sl-SI" dirty="0"/>
              <a:t>PREMIER SUITE </a:t>
            </a:r>
            <a:r>
              <a:rPr dirty="0"/>
              <a:t>average size is 3</a:t>
            </a:r>
            <a:r>
              <a:rPr lang="sl-SI" dirty="0"/>
              <a:t>3</a:t>
            </a:r>
            <a:r>
              <a:rPr dirty="0"/>
              <a:t> </a:t>
            </a:r>
            <a:r>
              <a:rPr dirty="0" err="1"/>
              <a:t>SqM</a:t>
            </a:r>
            <a:r>
              <a:rPr lang="sl-SI" dirty="0"/>
              <a:t> </a:t>
            </a:r>
            <a:r>
              <a:rPr dirty="0"/>
              <a:t>/</a:t>
            </a:r>
            <a:r>
              <a:rPr lang="sl-SI" dirty="0"/>
              <a:t>355</a:t>
            </a:r>
            <a:r>
              <a:rPr dirty="0"/>
              <a:t> </a:t>
            </a:r>
            <a:r>
              <a:rPr dirty="0" err="1"/>
              <a:t>SqFt</a:t>
            </a:r>
            <a:r>
              <a:rPr dirty="0"/>
              <a:t>.</a:t>
            </a:r>
          </a:p>
        </p:txBody>
      </p:sp>
      <p:pic>
        <p:nvPicPr>
          <p:cNvPr id="577"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578"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HOTEL LEV • ROOM TYPES</a:t>
            </a:r>
          </a:p>
        </p:txBody>
      </p:sp>
      <p:sp>
        <p:nvSpPr>
          <p:cNvPr id="579" name="Straight Connector 16"/>
          <p:cNvSpPr/>
          <p:nvPr/>
        </p:nvSpPr>
        <p:spPr>
          <a:xfrm>
            <a:off x="899591" y="6021287"/>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5" name="Slika 4">
            <a:extLst>
              <a:ext uri="{FF2B5EF4-FFF2-40B4-BE49-F238E27FC236}">
                <a16:creationId xmlns:a16="http://schemas.microsoft.com/office/drawing/2014/main" xmlns="" id="{35467B23-966D-48E3-9AC7-7EAF24AFAB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5338" y="770086"/>
            <a:ext cx="3302815" cy="4962853"/>
          </a:xfrm>
          <a:prstGeom prst="rect">
            <a:avLst/>
          </a:prstGeom>
        </p:spPr>
      </p:pic>
      <p:pic>
        <p:nvPicPr>
          <p:cNvPr id="11" name="logo-znak bel.png" descr="logo-znak bel.png">
            <a:hlinkClick r:id="rId6" action="ppaction://hlinksldjump"/>
            <a:extLst>
              <a:ext uri="{FF2B5EF4-FFF2-40B4-BE49-F238E27FC236}">
                <a16:creationId xmlns:a16="http://schemas.microsoft.com/office/drawing/2014/main" xmlns="" id="{C7597F00-850F-4FCF-9E8D-DD346F95EDE4}"/>
              </a:ext>
            </a:extLst>
          </p:cNvPr>
          <p:cNvPicPr>
            <a:picLocks noChangeAspect="1"/>
          </p:cNvPicPr>
          <p:nvPr/>
        </p:nvPicPr>
        <p:blipFill>
          <a:blip r:embed="rId7"/>
          <a:stretch>
            <a:fillRect/>
          </a:stretch>
        </p:blipFill>
        <p:spPr>
          <a:xfrm>
            <a:off x="8412139" y="5052446"/>
            <a:ext cx="528633" cy="528633"/>
          </a:xfrm>
          <a:prstGeom prst="rect">
            <a:avLst/>
          </a:prstGeom>
          <a:ln w="12700" cap="flat">
            <a:noFill/>
            <a:miter lim="400000"/>
          </a:ln>
          <a:effectLst/>
        </p:spPr>
      </p:pic>
    </p:spTree>
    <p:extLst>
      <p:ext uri="{BB962C8B-B14F-4D97-AF65-F5344CB8AC3E}">
        <p14:creationId xmlns:p14="http://schemas.microsoft.com/office/powerpoint/2010/main" val="225069370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593"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HOTEL LEV • NEW F&amp;B OUTLETS</a:t>
            </a:r>
          </a:p>
        </p:txBody>
      </p:sp>
      <p:sp>
        <p:nvSpPr>
          <p:cNvPr id="594" name="Rectangle 30"/>
          <p:cNvSpPr txBox="1"/>
          <p:nvPr/>
        </p:nvSpPr>
        <p:spPr>
          <a:xfrm>
            <a:off x="-4628" y="6232406"/>
            <a:ext cx="9153256" cy="325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800">
                <a:solidFill>
                  <a:srgbClr val="808080"/>
                </a:solidFill>
              </a:defRPr>
            </a:lvl1pPr>
          </a:lstStyle>
          <a:p>
            <a:r>
              <a:rPr dirty="0"/>
              <a:t>NEW L Bistro &amp; Bar</a:t>
            </a:r>
          </a:p>
        </p:txBody>
      </p:sp>
      <p:pic>
        <p:nvPicPr>
          <p:cNvPr id="595" name="Slika 4" descr="Slika 4">
            <a:hlinkClick r:id="rId3" action="ppaction://hlinksldjump"/>
          </p:cNvPr>
          <p:cNvPicPr>
            <a:picLocks noChangeAspect="1"/>
          </p:cNvPicPr>
          <p:nvPr/>
        </p:nvPicPr>
        <p:blipFill>
          <a:blip r:embed="rId4"/>
          <a:srcRect l="1050" t="6745" r="1128" b="10882"/>
          <a:stretch>
            <a:fillRect/>
          </a:stretch>
        </p:blipFill>
        <p:spPr>
          <a:xfrm>
            <a:off x="0" y="776857"/>
            <a:ext cx="9144000" cy="5124974"/>
          </a:xfrm>
          <a:prstGeom prst="rect">
            <a:avLst/>
          </a:prstGeom>
          <a:ln w="12700">
            <a:miter lim="400000"/>
          </a:ln>
        </p:spPr>
      </p:pic>
      <p:sp>
        <p:nvSpPr>
          <p:cNvPr id="596" name="Straight Connector 16"/>
          <p:cNvSpPr/>
          <p:nvPr/>
        </p:nvSpPr>
        <p:spPr>
          <a:xfrm>
            <a:off x="899591" y="6072087"/>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 name="Slika 2" descr="Slika 2"/>
          <p:cNvPicPr>
            <a:picLocks noChangeAspect="1"/>
          </p:cNvPicPr>
          <p:nvPr/>
        </p:nvPicPr>
        <p:blipFill>
          <a:blip r:embed="rId2"/>
          <a:srcRect t="9823" b="11846"/>
          <a:stretch>
            <a:fillRect/>
          </a:stretch>
        </p:blipFill>
        <p:spPr>
          <a:xfrm>
            <a:off x="-360549" y="780305"/>
            <a:ext cx="9757086" cy="5093908"/>
          </a:xfrm>
          <a:prstGeom prst="rect">
            <a:avLst/>
          </a:prstGeom>
          <a:ln w="12700">
            <a:miter lim="400000"/>
          </a:ln>
        </p:spPr>
      </p:pic>
      <p:sp>
        <p:nvSpPr>
          <p:cNvPr id="605" name="Naslov 1"/>
          <p:cNvSpPr txBox="1"/>
          <p:nvPr/>
        </p:nvSpPr>
        <p:spPr>
          <a:xfrm>
            <a:off x="463954" y="6249029"/>
            <a:ext cx="821250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800">
                <a:solidFill>
                  <a:srgbClr val="808080"/>
                </a:solidFill>
              </a:defRPr>
            </a:lvl1pPr>
          </a:lstStyle>
          <a:p>
            <a:r>
              <a:t>EVENING SET UP @KARANTANIJA HALL </a:t>
            </a:r>
          </a:p>
        </p:txBody>
      </p:sp>
      <p:sp>
        <p:nvSpPr>
          <p:cNvPr id="606" name="Straight Connector 16"/>
          <p:cNvSpPr/>
          <p:nvPr/>
        </p:nvSpPr>
        <p:spPr>
          <a:xfrm>
            <a:off x="899591" y="6122887"/>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607"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608"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HOTEL LEV • CONFERENCES &amp; MEETINGS • KARANTANIJA</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611" name="Naslov 1"/>
          <p:cNvSpPr txBox="1"/>
          <p:nvPr/>
        </p:nvSpPr>
        <p:spPr>
          <a:xfrm>
            <a:off x="463954" y="6280779"/>
            <a:ext cx="8212502" cy="38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300">
                <a:solidFill>
                  <a:srgbClr val="BDB798"/>
                </a:solidFill>
              </a:defRPr>
            </a:lvl1pPr>
          </a:lstStyle>
          <a:p>
            <a:r>
              <a:rPr dirty="0"/>
              <a:t>TEHNOLEV</a:t>
            </a:r>
          </a:p>
        </p:txBody>
      </p:sp>
      <p:sp>
        <p:nvSpPr>
          <p:cNvPr id="612" name="Pravokotnik 1"/>
          <p:cNvSpPr txBox="1"/>
          <p:nvPr/>
        </p:nvSpPr>
        <p:spPr>
          <a:xfrm>
            <a:off x="4524008" y="5807864"/>
            <a:ext cx="92395"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800">
                <a:solidFill>
                  <a:srgbClr val="808080"/>
                </a:solidFill>
              </a:defRPr>
            </a:lvl1pPr>
          </a:lstStyle>
          <a:p>
            <a:endParaRPr dirty="0"/>
          </a:p>
        </p:txBody>
      </p:sp>
      <p:pic>
        <p:nvPicPr>
          <p:cNvPr id="614" name="Slika 7" descr="Slika 7"/>
          <p:cNvPicPr>
            <a:picLocks noChangeAspect="1"/>
          </p:cNvPicPr>
          <p:nvPr/>
        </p:nvPicPr>
        <p:blipFill>
          <a:blip r:embed="rId3"/>
          <a:stretch>
            <a:fillRect/>
          </a:stretch>
        </p:blipFill>
        <p:spPr>
          <a:xfrm rot="699377">
            <a:off x="6030106" y="901719"/>
            <a:ext cx="2900286" cy="2451315"/>
          </a:xfrm>
          <a:prstGeom prst="rect">
            <a:avLst/>
          </a:prstGeom>
          <a:ln w="12700">
            <a:miter lim="400000"/>
          </a:ln>
        </p:spPr>
      </p:pic>
      <p:pic>
        <p:nvPicPr>
          <p:cNvPr id="615" name="Slika 10" descr="Slika 10"/>
          <p:cNvPicPr>
            <a:picLocks noChangeAspect="1"/>
          </p:cNvPicPr>
          <p:nvPr/>
        </p:nvPicPr>
        <p:blipFill>
          <a:blip r:embed="rId4"/>
          <a:stretch>
            <a:fillRect/>
          </a:stretch>
        </p:blipFill>
        <p:spPr>
          <a:xfrm>
            <a:off x="4771169" y="2776418"/>
            <a:ext cx="3473240" cy="2630482"/>
          </a:xfrm>
          <a:prstGeom prst="rect">
            <a:avLst/>
          </a:prstGeom>
          <a:ln w="12700">
            <a:miter lim="400000"/>
          </a:ln>
        </p:spPr>
      </p:pic>
      <p:sp>
        <p:nvSpPr>
          <p:cNvPr id="616" name="Straight Connector 16"/>
          <p:cNvSpPr/>
          <p:nvPr/>
        </p:nvSpPr>
        <p:spPr>
          <a:xfrm>
            <a:off x="899591" y="6211787"/>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
        <p:nvSpPr>
          <p:cNvPr id="617" name="Naslov 1"/>
          <p:cNvSpPr txBox="1"/>
          <p:nvPr/>
        </p:nvSpPr>
        <p:spPr>
          <a:xfrm>
            <a:off x="265265" y="226377"/>
            <a:ext cx="732769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dirty="0"/>
              <a:t>HOTEL LEV • CONFERENCES &amp; MEETINGS • </a:t>
            </a:r>
            <a:r>
              <a:rPr lang="sl-SI" dirty="0"/>
              <a:t>TEHNOLEV</a:t>
            </a:r>
            <a:endParaRPr dirty="0"/>
          </a:p>
        </p:txBody>
      </p:sp>
      <p:pic>
        <p:nvPicPr>
          <p:cNvPr id="5" name="Slika 4">
            <a:extLst>
              <a:ext uri="{FF2B5EF4-FFF2-40B4-BE49-F238E27FC236}">
                <a16:creationId xmlns:a16="http://schemas.microsoft.com/office/drawing/2014/main" xmlns="" id="{758CE376-D1A5-41E7-A58D-16946C0ADE59}"/>
              </a:ext>
            </a:extLst>
          </p:cNvPr>
          <p:cNvPicPr>
            <a:picLocks noChangeAspect="1"/>
          </p:cNvPicPr>
          <p:nvPr/>
        </p:nvPicPr>
        <p:blipFill rotWithShape="1">
          <a:blip r:embed="rId5">
            <a:extLst>
              <a:ext uri="{28A0092B-C50C-407E-A947-70E740481C1C}">
                <a14:useLocalDpi xmlns:a14="http://schemas.microsoft.com/office/drawing/2010/main" val="0"/>
              </a:ext>
            </a:extLst>
          </a:blip>
          <a:srcRect l="16987" r="8579"/>
          <a:stretch/>
        </p:blipFill>
        <p:spPr>
          <a:xfrm>
            <a:off x="0" y="893846"/>
            <a:ext cx="5666600" cy="5070307"/>
          </a:xfrm>
          <a:prstGeom prst="rect">
            <a:avLst/>
          </a:prstGeom>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Slika 9" descr="Slika 9"/>
          <p:cNvPicPr>
            <a:picLocks noChangeAspect="1"/>
          </p:cNvPicPr>
          <p:nvPr/>
        </p:nvPicPr>
        <p:blipFill>
          <a:blip r:embed="rId2"/>
          <a:srcRect t="14429"/>
          <a:stretch>
            <a:fillRect/>
          </a:stretch>
        </p:blipFill>
        <p:spPr>
          <a:xfrm>
            <a:off x="3114062" y="780955"/>
            <a:ext cx="6032679" cy="7755921"/>
          </a:xfrm>
          <a:prstGeom prst="rect">
            <a:avLst/>
          </a:prstGeom>
          <a:ln w="12700">
            <a:miter lim="400000"/>
          </a:ln>
        </p:spPr>
      </p:pic>
      <p:pic>
        <p:nvPicPr>
          <p:cNvPr id="620"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621"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WELCOME TO THE CENTRAL HOTEL</a:t>
            </a:r>
          </a:p>
        </p:txBody>
      </p:sp>
      <p:grpSp>
        <p:nvGrpSpPr>
          <p:cNvPr id="624" name="Pravokotnik 2"/>
          <p:cNvGrpSpPr/>
          <p:nvPr/>
        </p:nvGrpSpPr>
        <p:grpSpPr>
          <a:xfrm>
            <a:off x="-1" y="764702"/>
            <a:ext cx="3131842" cy="6264251"/>
            <a:chOff x="0" y="0"/>
            <a:chExt cx="3131840" cy="6264249"/>
          </a:xfrm>
        </p:grpSpPr>
        <p:sp>
          <p:nvSpPr>
            <p:cNvPr id="622" name="Rectangle"/>
            <p:cNvSpPr/>
            <p:nvPr/>
          </p:nvSpPr>
          <p:spPr>
            <a:xfrm>
              <a:off x="-1" y="-1"/>
              <a:ext cx="3131842" cy="626425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808080"/>
                  </a:solidFill>
                  <a:latin typeface="+mn-lt"/>
                  <a:ea typeface="+mn-ea"/>
                  <a:cs typeface="+mn-cs"/>
                  <a:sym typeface="Calibri"/>
                </a:defRPr>
              </a:pPr>
              <a:endParaRPr/>
            </a:p>
          </p:txBody>
        </p:sp>
        <p:sp>
          <p:nvSpPr>
            <p:cNvPr id="623" name="www.union-hotels.eu"/>
            <p:cNvSpPr txBox="1"/>
            <p:nvPr/>
          </p:nvSpPr>
          <p:spPr>
            <a:xfrm>
              <a:off x="-1" y="3205784"/>
              <a:ext cx="3131842" cy="27228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endParaRPr dirty="0"/>
            </a:p>
            <a:p>
              <a:pPr algn="ctr">
                <a:defRPr sz="900">
                  <a:solidFill>
                    <a:srgbClr val="808080"/>
                  </a:solidFill>
                </a:defRPr>
              </a:pPr>
              <a:r>
                <a:rPr dirty="0"/>
                <a:t>www.</a:t>
              </a:r>
              <a:r>
                <a:rPr lang="sl-SI" dirty="0"/>
                <a:t>centralhotel.si</a:t>
              </a:r>
              <a:endParaRPr dirty="0"/>
            </a:p>
          </p:txBody>
        </p:sp>
      </p:grpSp>
      <p:pic>
        <p:nvPicPr>
          <p:cNvPr id="625" name="Slika 11" descr="Slika 11"/>
          <p:cNvPicPr>
            <a:picLocks noChangeAspect="1"/>
          </p:cNvPicPr>
          <p:nvPr/>
        </p:nvPicPr>
        <p:blipFill>
          <a:blip r:embed="rId4"/>
          <a:stretch>
            <a:fillRect/>
          </a:stretch>
        </p:blipFill>
        <p:spPr>
          <a:xfrm>
            <a:off x="499572" y="3042277"/>
            <a:ext cx="2155851" cy="937778"/>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icture 2">
            <a:extLst>
              <a:ext uri="{FF2B5EF4-FFF2-40B4-BE49-F238E27FC236}">
                <a16:creationId xmlns:a16="http://schemas.microsoft.com/office/drawing/2014/main" xmlns="" id="{98A5D0C1-FDFA-4433-96B5-DEAEE21D0B3A}"/>
              </a:ext>
            </a:extLst>
          </p:cNvPr>
          <p:cNvPicPr>
            <a:picLocks noChangeAspect="1"/>
          </p:cNvPicPr>
          <p:nvPr/>
        </p:nvPicPr>
        <p:blipFill rotWithShape="1">
          <a:blip r:embed="rId2"/>
          <a:srcRect b="8854"/>
          <a:stretch/>
        </p:blipFill>
        <p:spPr>
          <a:xfrm>
            <a:off x="863597" y="770086"/>
            <a:ext cx="1590676" cy="2856284"/>
          </a:xfrm>
          <a:prstGeom prst="rect">
            <a:avLst/>
          </a:prstGeom>
          <a:ln w="12700">
            <a:miter lim="400000"/>
          </a:ln>
        </p:spPr>
      </p:pic>
      <p:pic>
        <p:nvPicPr>
          <p:cNvPr id="627" name="Slika 7" descr="Slika 7"/>
          <p:cNvPicPr>
            <a:picLocks noChangeAspect="1"/>
          </p:cNvPicPr>
          <p:nvPr/>
        </p:nvPicPr>
        <p:blipFill>
          <a:blip r:embed="rId3"/>
          <a:srcRect l="33340" t="21312" r="27974"/>
          <a:stretch>
            <a:fillRect/>
          </a:stretch>
        </p:blipFill>
        <p:spPr>
          <a:xfrm>
            <a:off x="4582162" y="778458"/>
            <a:ext cx="4564578" cy="6179682"/>
          </a:xfrm>
          <a:prstGeom prst="rect">
            <a:avLst/>
          </a:prstGeom>
          <a:ln w="12700">
            <a:miter lim="400000"/>
          </a:ln>
        </p:spPr>
      </p:pic>
      <p:sp>
        <p:nvSpPr>
          <p:cNvPr id="628" name="Pravokotnik 14"/>
          <p:cNvSpPr txBox="1"/>
          <p:nvPr/>
        </p:nvSpPr>
        <p:spPr>
          <a:xfrm>
            <a:off x="666745" y="3868299"/>
            <a:ext cx="3262368" cy="1823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Font typeface="Arial"/>
              <a:buChar char="•"/>
              <a:defRPr sz="1500">
                <a:solidFill>
                  <a:srgbClr val="808080"/>
                </a:solidFill>
              </a:defRPr>
            </a:pPr>
            <a:r>
              <a:rPr dirty="0"/>
              <a:t>COMFY DOUBLE (2</a:t>
            </a:r>
            <a:r>
              <a:rPr lang="sl-SI" dirty="0"/>
              <a:t>4</a:t>
            </a:r>
            <a:r>
              <a:rPr dirty="0"/>
              <a:t>)</a:t>
            </a:r>
          </a:p>
          <a:p>
            <a:pPr marL="285750" indent="-285750">
              <a:lnSpc>
                <a:spcPct val="150000"/>
              </a:lnSpc>
              <a:buSzPct val="100000"/>
              <a:buFont typeface="Arial"/>
              <a:buChar char="•"/>
              <a:defRPr sz="1500">
                <a:solidFill>
                  <a:srgbClr val="808080"/>
                </a:solidFill>
              </a:defRPr>
            </a:pPr>
            <a:r>
              <a:rPr dirty="0"/>
              <a:t>ROOMY DOUBLE (4</a:t>
            </a:r>
            <a:r>
              <a:rPr lang="sl-SI" dirty="0"/>
              <a:t>9</a:t>
            </a:r>
            <a:r>
              <a:rPr dirty="0"/>
              <a:t>) </a:t>
            </a:r>
            <a:endParaRPr dirty="0">
              <a:solidFill>
                <a:srgbClr val="F45B60"/>
              </a:solidFill>
            </a:endParaRPr>
          </a:p>
          <a:p>
            <a:pPr marL="285750" indent="-285750">
              <a:lnSpc>
                <a:spcPct val="150000"/>
              </a:lnSpc>
              <a:buSzPct val="100000"/>
              <a:buFont typeface="Arial"/>
              <a:buChar char="•"/>
              <a:defRPr sz="1500">
                <a:solidFill>
                  <a:srgbClr val="808080"/>
                </a:solidFill>
              </a:defRPr>
            </a:pPr>
            <a:r>
              <a:rPr dirty="0"/>
              <a:t>SPACIOUS DOUBLE (1</a:t>
            </a:r>
            <a:r>
              <a:rPr lang="sl-SI" dirty="0"/>
              <a:t>0</a:t>
            </a:r>
            <a:r>
              <a:rPr dirty="0"/>
              <a:t>)</a:t>
            </a:r>
          </a:p>
          <a:p>
            <a:pPr marL="285750" indent="-285750">
              <a:lnSpc>
                <a:spcPct val="150000"/>
              </a:lnSpc>
              <a:buSzPct val="100000"/>
              <a:buFont typeface="Arial"/>
              <a:buChar char="•"/>
              <a:defRPr sz="1500">
                <a:solidFill>
                  <a:srgbClr val="808080"/>
                </a:solidFill>
              </a:defRPr>
            </a:pPr>
            <a:r>
              <a:rPr dirty="0"/>
              <a:t>CASTLE VIEW DOUBLE (7</a:t>
            </a:r>
            <a:r>
              <a:rPr dirty="0" smtClean="0"/>
              <a:t>)</a:t>
            </a:r>
            <a:endParaRPr lang="sl-SI" dirty="0" smtClean="0"/>
          </a:p>
          <a:p>
            <a:pPr marL="285750" indent="-285750">
              <a:lnSpc>
                <a:spcPct val="150000"/>
              </a:lnSpc>
              <a:buSzPct val="100000"/>
              <a:buFont typeface="Arial"/>
              <a:buChar char="•"/>
              <a:defRPr sz="1500">
                <a:solidFill>
                  <a:srgbClr val="808080"/>
                </a:solidFill>
              </a:defRPr>
            </a:pPr>
            <a:r>
              <a:rPr lang="sl-SI" dirty="0" smtClean="0"/>
              <a:t>CAPSULE (10)</a:t>
            </a:r>
            <a:endParaRPr dirty="0"/>
          </a:p>
        </p:txBody>
      </p:sp>
      <p:pic>
        <p:nvPicPr>
          <p:cNvPr id="630"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631"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CENTRAL HOTEL • ROOM TYPES</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634"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CENTRAL HOTEL • THE VIBRANT SIDE OF LJUBLJANA</a:t>
            </a:r>
          </a:p>
        </p:txBody>
      </p:sp>
      <p:pic>
        <p:nvPicPr>
          <p:cNvPr id="635" name="Slika 2" descr="Slika 2"/>
          <p:cNvPicPr>
            <a:picLocks noChangeAspect="1"/>
          </p:cNvPicPr>
          <p:nvPr/>
        </p:nvPicPr>
        <p:blipFill>
          <a:blip r:embed="rId3">
            <a:alphaModFix amt="34876"/>
          </a:blip>
          <a:stretch>
            <a:fillRect/>
          </a:stretch>
        </p:blipFill>
        <p:spPr>
          <a:xfrm>
            <a:off x="-30326" y="777651"/>
            <a:ext cx="9204652" cy="6136436"/>
          </a:xfrm>
          <a:prstGeom prst="rect">
            <a:avLst/>
          </a:prstGeom>
          <a:ln w="12700">
            <a:miter lim="400000"/>
          </a:ln>
        </p:spPr>
      </p:pic>
      <p:sp>
        <p:nvSpPr>
          <p:cNvPr id="636" name="Rectangle 17"/>
          <p:cNvSpPr/>
          <p:nvPr/>
        </p:nvSpPr>
        <p:spPr>
          <a:xfrm>
            <a:off x="0" y="1397546"/>
            <a:ext cx="9167047" cy="1104477"/>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638" name="Rectangle 28"/>
          <p:cNvSpPr/>
          <p:nvPr/>
        </p:nvSpPr>
        <p:spPr>
          <a:xfrm>
            <a:off x="37602" y="2521723"/>
            <a:ext cx="9167047" cy="1104477"/>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640" name="Rectangle 32"/>
          <p:cNvSpPr/>
          <p:nvPr/>
        </p:nvSpPr>
        <p:spPr>
          <a:xfrm>
            <a:off x="-3" y="3597373"/>
            <a:ext cx="9167047" cy="1104477"/>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642" name="Rectangle 35"/>
          <p:cNvSpPr/>
          <p:nvPr/>
        </p:nvSpPr>
        <p:spPr>
          <a:xfrm>
            <a:off x="-1" y="4701849"/>
            <a:ext cx="9167047" cy="1104478"/>
          </a:xfrm>
          <a:prstGeom prst="rect">
            <a:avLst/>
          </a:prstGeom>
          <a:solidFill>
            <a:srgbClr val="FFFFFF">
              <a:alpha val="80000"/>
            </a:srgbClr>
          </a:solidFill>
          <a:ln w="12700">
            <a:miter lim="400000"/>
          </a:ln>
        </p:spPr>
        <p:txBody>
          <a:bodyPr lIns="45719" rIns="45719" anchor="ctr"/>
          <a:lstStyle/>
          <a:p>
            <a:pPr algn="ctr">
              <a:defRPr sz="1800">
                <a:latin typeface="+mn-lt"/>
                <a:ea typeface="+mn-ea"/>
                <a:cs typeface="+mn-cs"/>
                <a:sym typeface="Calibri"/>
              </a:defRPr>
            </a:pPr>
            <a:endParaRPr/>
          </a:p>
        </p:txBody>
      </p:sp>
      <p:sp>
        <p:nvSpPr>
          <p:cNvPr id="644" name="Rectangle 39"/>
          <p:cNvSpPr/>
          <p:nvPr/>
        </p:nvSpPr>
        <p:spPr>
          <a:xfrm>
            <a:off x="-1" y="5806326"/>
            <a:ext cx="9167047" cy="1104478"/>
          </a:xfrm>
          <a:prstGeom prst="rect">
            <a:avLst/>
          </a:prstGeom>
          <a:solidFill>
            <a:srgbClr val="FFFFFF"/>
          </a:solidFill>
          <a:ln w="12700">
            <a:miter lim="400000"/>
          </a:ln>
        </p:spPr>
        <p:txBody>
          <a:bodyPr lIns="45719" rIns="45719" anchor="ctr"/>
          <a:lstStyle/>
          <a:p>
            <a:pPr algn="ctr">
              <a:defRPr sz="1800">
                <a:latin typeface="+mn-lt"/>
                <a:ea typeface="+mn-ea"/>
                <a:cs typeface="+mn-cs"/>
                <a:sym typeface="Calibri"/>
              </a:defRPr>
            </a:pPr>
            <a:endParaRPr/>
          </a:p>
        </p:txBody>
      </p:sp>
      <p:sp>
        <p:nvSpPr>
          <p:cNvPr id="646" name="Rectangle 20"/>
          <p:cNvSpPr txBox="1"/>
          <p:nvPr/>
        </p:nvSpPr>
        <p:spPr>
          <a:xfrm>
            <a:off x="1550105" y="4097887"/>
            <a:ext cx="7216090" cy="23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808080"/>
                </a:solidFill>
                <a:latin typeface="Gotham Medium"/>
                <a:ea typeface="Gotham Medium"/>
                <a:cs typeface="Gotham Medium"/>
                <a:sym typeface="Gotham Medium"/>
              </a:defRPr>
            </a:lvl1pPr>
          </a:lstStyle>
          <a:p>
            <a:r>
              <a:rPr dirty="0"/>
              <a:t>TOP FLOOR LIVING LOBBY AND BAR  </a:t>
            </a:r>
          </a:p>
        </p:txBody>
      </p:sp>
      <p:sp>
        <p:nvSpPr>
          <p:cNvPr id="647" name="Rectangle 21"/>
          <p:cNvSpPr txBox="1"/>
          <p:nvPr/>
        </p:nvSpPr>
        <p:spPr>
          <a:xfrm>
            <a:off x="1550105" y="3014058"/>
            <a:ext cx="7216090" cy="23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808080"/>
                </a:solidFill>
                <a:latin typeface="Gotham Medium"/>
                <a:ea typeface="Gotham Medium"/>
                <a:cs typeface="Gotham Medium"/>
                <a:sym typeface="Gotham Medium"/>
              </a:defRPr>
            </a:lvl1pPr>
          </a:lstStyle>
          <a:p>
            <a:r>
              <a:rPr dirty="0"/>
              <a:t>90 NEW FRESH AND TRENDY  ROOMS</a:t>
            </a:r>
          </a:p>
        </p:txBody>
      </p:sp>
      <p:sp>
        <p:nvSpPr>
          <p:cNvPr id="648" name="Rectangle 22"/>
          <p:cNvSpPr txBox="1"/>
          <p:nvPr/>
        </p:nvSpPr>
        <p:spPr>
          <a:xfrm>
            <a:off x="1550105" y="6338544"/>
            <a:ext cx="7216090" cy="23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808080"/>
                </a:solidFill>
                <a:latin typeface="Gotham Medium"/>
                <a:ea typeface="Gotham Medium"/>
                <a:cs typeface="Gotham Medium"/>
                <a:sym typeface="Gotham Medium"/>
              </a:defRPr>
            </a:lvl1pPr>
          </a:lstStyle>
          <a:p>
            <a:r>
              <a:rPr dirty="0"/>
              <a:t>SECURED PARKING</a:t>
            </a:r>
          </a:p>
        </p:txBody>
      </p:sp>
      <p:sp>
        <p:nvSpPr>
          <p:cNvPr id="649" name="Rectangle 22"/>
          <p:cNvSpPr txBox="1"/>
          <p:nvPr/>
        </p:nvSpPr>
        <p:spPr>
          <a:xfrm>
            <a:off x="1550105" y="5239881"/>
            <a:ext cx="7216090" cy="23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808080"/>
                </a:solidFill>
                <a:latin typeface="Gotham Medium"/>
                <a:ea typeface="Gotham Medium"/>
                <a:cs typeface="Gotham Medium"/>
                <a:sym typeface="Gotham Medium"/>
              </a:defRPr>
            </a:lvl1pPr>
          </a:lstStyle>
          <a:p>
            <a:r>
              <a:rPr dirty="0"/>
              <a:t>MOBILE APP FOR MOBILE CHECK-IN AND KEYLESS ENTRY</a:t>
            </a:r>
          </a:p>
        </p:txBody>
      </p:sp>
      <p:sp>
        <p:nvSpPr>
          <p:cNvPr id="650" name="Pravokotnik 25"/>
          <p:cNvSpPr txBox="1"/>
          <p:nvPr/>
        </p:nvSpPr>
        <p:spPr>
          <a:xfrm>
            <a:off x="1440690" y="2028962"/>
            <a:ext cx="3452225"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a:solidFill>
                  <a:srgbClr val="BDB798"/>
                </a:solidFill>
                <a:latin typeface="Gotham Medium"/>
                <a:ea typeface="Gotham Medium"/>
                <a:cs typeface="Gotham Medium"/>
                <a:sym typeface="Gotham Medium"/>
              </a:defRPr>
            </a:lvl1pPr>
          </a:lstStyle>
          <a:p>
            <a:r>
              <a:rPr lang="sl-SI" dirty="0"/>
              <a:t>COMPLETELY RENOVATED </a:t>
            </a:r>
            <a:r>
              <a:rPr dirty="0"/>
              <a:t> IN APRIL 2019</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142"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EXPERIENCE SLOVENIA • THE SEA AND MOUNTAINS</a:t>
            </a:r>
          </a:p>
        </p:txBody>
      </p:sp>
      <p:pic>
        <p:nvPicPr>
          <p:cNvPr id="143" name="Slika 2" descr="Slika 2"/>
          <p:cNvPicPr>
            <a:picLocks noChangeAspect="1"/>
          </p:cNvPicPr>
          <p:nvPr/>
        </p:nvPicPr>
        <p:blipFill>
          <a:blip r:embed="rId4"/>
          <a:srcRect/>
          <a:stretch>
            <a:fillRect/>
          </a:stretch>
        </p:blipFill>
        <p:spPr>
          <a:xfrm>
            <a:off x="-143911" y="789138"/>
            <a:ext cx="9451102" cy="2924361"/>
          </a:xfrm>
          <a:prstGeom prst="rect">
            <a:avLst/>
          </a:prstGeom>
          <a:ln w="12700">
            <a:miter lim="400000"/>
          </a:ln>
        </p:spPr>
      </p:pic>
      <p:sp>
        <p:nvSpPr>
          <p:cNvPr id="144" name="Rectangle 11"/>
          <p:cNvSpPr/>
          <p:nvPr/>
        </p:nvSpPr>
        <p:spPr>
          <a:xfrm>
            <a:off x="140493" y="5085184"/>
            <a:ext cx="9147590" cy="1772817"/>
          </a:xfrm>
          <a:prstGeom prst="rect">
            <a:avLst/>
          </a:prstGeom>
          <a:solidFill>
            <a:srgbClr val="FFFFFF">
              <a:alpha val="51000"/>
            </a:srgbClr>
          </a:solidFill>
          <a:ln w="12700">
            <a:miter lim="400000"/>
          </a:ln>
        </p:spPr>
        <p:txBody>
          <a:bodyPr lIns="45719" rIns="45719" anchor="ctr"/>
          <a:lstStyle/>
          <a:p>
            <a:pPr algn="ctr">
              <a:defRPr sz="1800">
                <a:latin typeface="+mn-lt"/>
                <a:ea typeface="+mn-ea"/>
                <a:cs typeface="+mn-cs"/>
                <a:sym typeface="Calibri"/>
              </a:defRPr>
            </a:pPr>
            <a:endParaRPr/>
          </a:p>
        </p:txBody>
      </p:sp>
      <p:pic>
        <p:nvPicPr>
          <p:cNvPr id="145" name="Picture 6" descr="Picture 6"/>
          <p:cNvPicPr>
            <a:picLocks noChangeAspect="1"/>
          </p:cNvPicPr>
          <p:nvPr/>
        </p:nvPicPr>
        <p:blipFill>
          <a:blip r:embed="rId5"/>
          <a:stretch>
            <a:fillRect/>
          </a:stretch>
        </p:blipFill>
        <p:spPr>
          <a:xfrm>
            <a:off x="-92664" y="3758100"/>
            <a:ext cx="9441438" cy="3103572"/>
          </a:xfrm>
          <a:prstGeom prst="rect">
            <a:avLst/>
          </a:prstGeom>
          <a:ln w="12700">
            <a:miter lim="400000"/>
          </a:ln>
        </p:spPr>
      </p:pic>
      <p:sp>
        <p:nvSpPr>
          <p:cNvPr id="146" name="TextBox 1"/>
          <p:cNvSpPr txBox="1"/>
          <p:nvPr/>
        </p:nvSpPr>
        <p:spPr>
          <a:xfrm>
            <a:off x="7630244" y="3262991"/>
            <a:ext cx="1584177" cy="302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atin typeface="Gotham Light"/>
                <a:ea typeface="Gotham Light"/>
                <a:cs typeface="Gotham Light"/>
                <a:sym typeface="Gotham Light"/>
              </a:defRPr>
            </a:lvl1pPr>
          </a:lstStyle>
          <a:p>
            <a:r>
              <a:t>LAKE BLED</a:t>
            </a:r>
          </a:p>
        </p:txBody>
      </p:sp>
      <p:sp>
        <p:nvSpPr>
          <p:cNvPr id="147" name="TextBox 9"/>
          <p:cNvSpPr txBox="1"/>
          <p:nvPr/>
        </p:nvSpPr>
        <p:spPr>
          <a:xfrm>
            <a:off x="140493" y="3933795"/>
            <a:ext cx="1584176" cy="302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atin typeface="Gotham Light"/>
                <a:ea typeface="Gotham Light"/>
                <a:cs typeface="Gotham Light"/>
                <a:sym typeface="Gotham Light"/>
              </a:defRPr>
            </a:lvl1pPr>
          </a:lstStyle>
          <a:p>
            <a:r>
              <a:t>IZOLA</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 name="Slika 3" descr="Slika 3"/>
          <p:cNvPicPr>
            <a:picLocks noChangeAspect="1"/>
          </p:cNvPicPr>
          <p:nvPr/>
        </p:nvPicPr>
        <p:blipFill>
          <a:blip r:embed="rId2"/>
          <a:srcRect t="9834" r="19" b="14197"/>
          <a:stretch>
            <a:fillRect/>
          </a:stretch>
        </p:blipFill>
        <p:spPr>
          <a:xfrm>
            <a:off x="-71673" y="791600"/>
            <a:ext cx="9285613" cy="4696016"/>
          </a:xfrm>
          <a:prstGeom prst="rect">
            <a:avLst/>
          </a:prstGeom>
          <a:ln w="12700">
            <a:miter lim="400000"/>
          </a:ln>
        </p:spPr>
      </p:pic>
      <p:sp>
        <p:nvSpPr>
          <p:cNvPr id="653" name="Pravokotnik 8"/>
          <p:cNvSpPr txBox="1"/>
          <p:nvPr/>
        </p:nvSpPr>
        <p:spPr>
          <a:xfrm>
            <a:off x="-36185" y="5782302"/>
            <a:ext cx="9216370"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100">
                <a:solidFill>
                  <a:srgbClr val="808080"/>
                </a:solidFill>
              </a:defRPr>
            </a:lvl1pPr>
          </a:lstStyle>
          <a:p>
            <a:r>
              <a:t>Contemporary, entry-level accommodation featuring double bed and open bathroom concept</a:t>
            </a:r>
          </a:p>
        </p:txBody>
      </p:sp>
      <p:sp>
        <p:nvSpPr>
          <p:cNvPr id="654" name="Naslov 1"/>
          <p:cNvSpPr txBox="1"/>
          <p:nvPr/>
        </p:nvSpPr>
        <p:spPr>
          <a:xfrm>
            <a:off x="263273" y="6146759"/>
            <a:ext cx="8528097"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COMFY DOUBLE </a:t>
            </a:r>
            <a:r>
              <a:rPr>
                <a:solidFill>
                  <a:srgbClr val="7F7F7F"/>
                </a:solidFill>
              </a:rPr>
              <a:t>average size is 16 SqM </a:t>
            </a:r>
            <a:r>
              <a:t>/ 170SqFt</a:t>
            </a:r>
          </a:p>
        </p:txBody>
      </p:sp>
      <p:sp>
        <p:nvSpPr>
          <p:cNvPr id="655" name="Straight Connector 16"/>
          <p:cNvSpPr/>
          <p:nvPr/>
        </p:nvSpPr>
        <p:spPr>
          <a:xfrm>
            <a:off x="899591" y="6102960"/>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656"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657"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CENTRAL HOTEL • ROOM TYPES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 name="Slika 4" descr="Slika 4"/>
          <p:cNvPicPr>
            <a:picLocks noChangeAspect="1"/>
          </p:cNvPicPr>
          <p:nvPr/>
        </p:nvPicPr>
        <p:blipFill>
          <a:blip r:embed="rId2"/>
          <a:srcRect l="20" t="16374" b="7656"/>
          <a:stretch>
            <a:fillRect/>
          </a:stretch>
        </p:blipFill>
        <p:spPr>
          <a:xfrm>
            <a:off x="0" y="787440"/>
            <a:ext cx="9142172" cy="4623475"/>
          </a:xfrm>
          <a:prstGeom prst="rect">
            <a:avLst/>
          </a:prstGeom>
          <a:ln w="12700">
            <a:miter lim="400000"/>
          </a:ln>
        </p:spPr>
      </p:pic>
      <p:sp>
        <p:nvSpPr>
          <p:cNvPr id="660" name="Pravokotnik 8"/>
          <p:cNvSpPr txBox="1"/>
          <p:nvPr/>
        </p:nvSpPr>
        <p:spPr>
          <a:xfrm>
            <a:off x="334209" y="5782302"/>
            <a:ext cx="8475582"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100">
                <a:solidFill>
                  <a:srgbClr val="7F7F7F"/>
                </a:solidFill>
              </a:defRPr>
            </a:pPr>
            <a:r>
              <a:t>Contemporary, mid-level accommodation featuring double bed and open bathroom concept</a:t>
            </a:r>
          </a:p>
        </p:txBody>
      </p:sp>
      <p:sp>
        <p:nvSpPr>
          <p:cNvPr id="661" name="Naslov 1"/>
          <p:cNvSpPr txBox="1"/>
          <p:nvPr/>
        </p:nvSpPr>
        <p:spPr>
          <a:xfrm>
            <a:off x="465749" y="6146759"/>
            <a:ext cx="821250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ROOMY DOUBLE </a:t>
            </a:r>
            <a:r>
              <a:rPr>
                <a:solidFill>
                  <a:srgbClr val="7F7F7F"/>
                </a:solidFill>
              </a:rPr>
              <a:t>average size is 20 SqM </a:t>
            </a:r>
            <a:r>
              <a:t>/ 220 SqFt</a:t>
            </a:r>
          </a:p>
        </p:txBody>
      </p:sp>
      <p:sp>
        <p:nvSpPr>
          <p:cNvPr id="662" name="Straight Connector 16"/>
          <p:cNvSpPr/>
          <p:nvPr/>
        </p:nvSpPr>
        <p:spPr>
          <a:xfrm>
            <a:off x="899591" y="6102960"/>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663"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664"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CENTRAL HOTEL • ROOM TYPES</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Slika 9" descr="Slika 9"/>
          <p:cNvPicPr>
            <a:picLocks noChangeAspect="1"/>
          </p:cNvPicPr>
          <p:nvPr/>
        </p:nvPicPr>
        <p:blipFill>
          <a:blip r:embed="rId2"/>
          <a:srcRect l="6164" t="23693" r="1807" b="6211"/>
          <a:stretch>
            <a:fillRect/>
          </a:stretch>
        </p:blipFill>
        <p:spPr>
          <a:xfrm>
            <a:off x="-1" y="787440"/>
            <a:ext cx="9144001" cy="4635673"/>
          </a:xfrm>
          <a:prstGeom prst="rect">
            <a:avLst/>
          </a:prstGeom>
          <a:ln w="12700">
            <a:miter lim="400000"/>
          </a:ln>
        </p:spPr>
      </p:pic>
      <p:sp>
        <p:nvSpPr>
          <p:cNvPr id="667" name="Pravokotnik 8"/>
          <p:cNvSpPr txBox="1"/>
          <p:nvPr/>
        </p:nvSpPr>
        <p:spPr>
          <a:xfrm>
            <a:off x="334209" y="5782302"/>
            <a:ext cx="8475582"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100">
                <a:solidFill>
                  <a:srgbClr val="7F7F7F"/>
                </a:solidFill>
              </a:defRPr>
            </a:pPr>
            <a:r>
              <a:t>XL all the way featuring double bed and open bathroom concept</a:t>
            </a:r>
          </a:p>
        </p:txBody>
      </p:sp>
      <p:sp>
        <p:nvSpPr>
          <p:cNvPr id="668" name="Naslov 1"/>
          <p:cNvSpPr txBox="1"/>
          <p:nvPr/>
        </p:nvSpPr>
        <p:spPr>
          <a:xfrm>
            <a:off x="465749" y="6197559"/>
            <a:ext cx="821250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SPACIOUS DOUBLE </a:t>
            </a:r>
            <a:r>
              <a:rPr>
                <a:solidFill>
                  <a:srgbClr val="7F7F7F"/>
                </a:solidFill>
              </a:rPr>
              <a:t>average size is 24 SqM </a:t>
            </a:r>
            <a:r>
              <a:t>/ 260 SqFt</a:t>
            </a:r>
          </a:p>
        </p:txBody>
      </p:sp>
      <p:pic>
        <p:nvPicPr>
          <p:cNvPr id="669"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670"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CENTRAL HOTEL • ROOM TYPES</a:t>
            </a:r>
          </a:p>
        </p:txBody>
      </p:sp>
      <p:sp>
        <p:nvSpPr>
          <p:cNvPr id="671" name="Straight Connector 16"/>
          <p:cNvSpPr/>
          <p:nvPr/>
        </p:nvSpPr>
        <p:spPr>
          <a:xfrm>
            <a:off x="899591" y="6102960"/>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Slika 14" descr="Slika 14"/>
          <p:cNvPicPr>
            <a:picLocks noChangeAspect="1"/>
          </p:cNvPicPr>
          <p:nvPr/>
        </p:nvPicPr>
        <p:blipFill>
          <a:blip r:embed="rId2"/>
          <a:srcRect l="124" t="8587" r="1136" b="16404"/>
          <a:stretch>
            <a:fillRect/>
          </a:stretch>
        </p:blipFill>
        <p:spPr>
          <a:xfrm>
            <a:off x="-1" y="787439"/>
            <a:ext cx="9144002" cy="4623474"/>
          </a:xfrm>
          <a:prstGeom prst="rect">
            <a:avLst/>
          </a:prstGeom>
          <a:ln w="12700">
            <a:miter lim="400000"/>
          </a:ln>
        </p:spPr>
      </p:pic>
      <p:sp>
        <p:nvSpPr>
          <p:cNvPr id="674" name="Pravokotnik 8"/>
          <p:cNvSpPr txBox="1"/>
          <p:nvPr/>
        </p:nvSpPr>
        <p:spPr>
          <a:xfrm>
            <a:off x="110580" y="5782302"/>
            <a:ext cx="8926630"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100">
                <a:solidFill>
                  <a:srgbClr val="7F7F7F"/>
                </a:solidFill>
              </a:defRPr>
            </a:pPr>
            <a:r>
              <a:t>The Castle View room featuring double bed and open bathroom concept</a:t>
            </a:r>
          </a:p>
        </p:txBody>
      </p:sp>
      <p:sp>
        <p:nvSpPr>
          <p:cNvPr id="675" name="Naslov 1"/>
          <p:cNvSpPr txBox="1"/>
          <p:nvPr/>
        </p:nvSpPr>
        <p:spPr>
          <a:xfrm>
            <a:off x="442243" y="6235659"/>
            <a:ext cx="8212503"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800">
                <a:solidFill>
                  <a:srgbClr val="808080"/>
                </a:solidFill>
              </a:defRPr>
            </a:pPr>
            <a:r>
              <a:t>CASTLE VIEW DOUBLE </a:t>
            </a:r>
            <a:r>
              <a:rPr>
                <a:solidFill>
                  <a:srgbClr val="7F7F7F"/>
                </a:solidFill>
              </a:rPr>
              <a:t>average size is 20 SqM </a:t>
            </a:r>
            <a:r>
              <a:t>/ 220 SqFt</a:t>
            </a:r>
          </a:p>
        </p:txBody>
      </p:sp>
      <p:pic>
        <p:nvPicPr>
          <p:cNvPr id="676"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677"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CENTRAL HOTEL • ROOM TYPES</a:t>
            </a:r>
          </a:p>
        </p:txBody>
      </p:sp>
      <p:sp>
        <p:nvSpPr>
          <p:cNvPr id="678" name="Straight Connector 16"/>
          <p:cNvSpPr/>
          <p:nvPr/>
        </p:nvSpPr>
        <p:spPr>
          <a:xfrm>
            <a:off x="899591" y="6102960"/>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8" name="logo-znak bel.png" descr="logo-znak bel.png">
            <a:hlinkClick r:id="rId4" action="ppaction://hlinksldjump"/>
            <a:extLst>
              <a:ext uri="{FF2B5EF4-FFF2-40B4-BE49-F238E27FC236}">
                <a16:creationId xmlns:a16="http://schemas.microsoft.com/office/drawing/2014/main" xmlns="" id="{790ECFF8-0B40-4BBA-9250-9FF8539672FD}"/>
              </a:ext>
            </a:extLst>
          </p:cNvPr>
          <p:cNvPicPr>
            <a:picLocks noChangeAspect="1"/>
          </p:cNvPicPr>
          <p:nvPr/>
        </p:nvPicPr>
        <p:blipFill>
          <a:blip r:embed="rId5"/>
          <a:stretch>
            <a:fillRect/>
          </a:stretch>
        </p:blipFill>
        <p:spPr>
          <a:xfrm>
            <a:off x="8315736" y="4830678"/>
            <a:ext cx="528633" cy="528633"/>
          </a:xfrm>
          <a:prstGeom prst="rect">
            <a:avLst/>
          </a:prstGeom>
          <a:ln w="12700" cap="flat">
            <a:noFill/>
            <a:miter lim="400000"/>
          </a:ln>
          <a:effectLst/>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689"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CENTRAL HOTEL • ROOFTOP @CENTRAL</a:t>
            </a:r>
          </a:p>
        </p:txBody>
      </p:sp>
      <p:pic>
        <p:nvPicPr>
          <p:cNvPr id="690" name="Slika 7" descr="Slika 7"/>
          <p:cNvPicPr>
            <a:picLocks noChangeAspect="1"/>
          </p:cNvPicPr>
          <p:nvPr/>
        </p:nvPicPr>
        <p:blipFill>
          <a:blip r:embed="rId3"/>
          <a:srcRect l="22796" t="1276"/>
          <a:stretch>
            <a:fillRect/>
          </a:stretch>
        </p:blipFill>
        <p:spPr>
          <a:xfrm>
            <a:off x="-180529" y="778320"/>
            <a:ext cx="5852753" cy="4983738"/>
          </a:xfrm>
          <a:prstGeom prst="rect">
            <a:avLst/>
          </a:prstGeom>
          <a:ln w="12700">
            <a:miter lim="400000"/>
          </a:ln>
        </p:spPr>
      </p:pic>
      <p:pic>
        <p:nvPicPr>
          <p:cNvPr id="691" name="Slika 8" descr="Slika 8"/>
          <p:cNvPicPr>
            <a:picLocks noChangeAspect="1"/>
          </p:cNvPicPr>
          <p:nvPr/>
        </p:nvPicPr>
        <p:blipFill>
          <a:blip r:embed="rId4"/>
          <a:srcRect l="37555" t="5121" r="21055" b="6400"/>
          <a:stretch>
            <a:fillRect/>
          </a:stretch>
        </p:blipFill>
        <p:spPr>
          <a:xfrm>
            <a:off x="5715618" y="778321"/>
            <a:ext cx="3491882" cy="4976144"/>
          </a:xfrm>
          <a:prstGeom prst="rect">
            <a:avLst/>
          </a:prstGeom>
          <a:ln w="12700">
            <a:miter lim="400000"/>
          </a:ln>
        </p:spPr>
      </p:pic>
      <p:sp>
        <p:nvSpPr>
          <p:cNvPr id="692" name="Pravokotnik 12"/>
          <p:cNvSpPr txBox="1"/>
          <p:nvPr/>
        </p:nvSpPr>
        <p:spPr>
          <a:xfrm>
            <a:off x="334209" y="5937279"/>
            <a:ext cx="8475582"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100">
                <a:solidFill>
                  <a:srgbClr val="7F7F7F"/>
                </a:solidFill>
              </a:defRPr>
            </a:pPr>
            <a:r>
              <a:t>The 7th floor multifuncional living area with the check-in, bar &amp; restaurant, breakfast area…   </a:t>
            </a:r>
          </a:p>
        </p:txBody>
      </p:sp>
      <p:sp>
        <p:nvSpPr>
          <p:cNvPr id="693" name="Naslov 1"/>
          <p:cNvSpPr txBox="1"/>
          <p:nvPr/>
        </p:nvSpPr>
        <p:spPr>
          <a:xfrm>
            <a:off x="465749" y="6403337"/>
            <a:ext cx="821250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800">
                <a:solidFill>
                  <a:srgbClr val="808080"/>
                </a:solidFill>
              </a:defRPr>
            </a:lvl1pPr>
          </a:lstStyle>
          <a:p>
            <a:r>
              <a:t>ROOFTOP@CENTRAL</a:t>
            </a:r>
          </a:p>
        </p:txBody>
      </p:sp>
      <p:sp>
        <p:nvSpPr>
          <p:cNvPr id="694" name="Straight Connector 16"/>
          <p:cNvSpPr/>
          <p:nvPr/>
        </p:nvSpPr>
        <p:spPr>
          <a:xfrm>
            <a:off x="899591" y="6280760"/>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 name="Slika 12" descr="Slika 12"/>
          <p:cNvPicPr>
            <a:picLocks noChangeAspect="1"/>
          </p:cNvPicPr>
          <p:nvPr/>
        </p:nvPicPr>
        <p:blipFill>
          <a:blip r:embed="rId2"/>
          <a:srcRect l="2459" t="569" r="35816"/>
          <a:stretch>
            <a:fillRect/>
          </a:stretch>
        </p:blipFill>
        <p:spPr>
          <a:xfrm>
            <a:off x="-13498" y="782880"/>
            <a:ext cx="5953650" cy="5076581"/>
          </a:xfrm>
          <a:prstGeom prst="rect">
            <a:avLst/>
          </a:prstGeom>
          <a:ln w="12700">
            <a:miter lim="400000"/>
          </a:ln>
        </p:spPr>
      </p:pic>
      <p:pic>
        <p:nvPicPr>
          <p:cNvPr id="697" name="Slika 16" descr="Slika 16"/>
          <p:cNvPicPr>
            <a:picLocks noChangeAspect="1"/>
          </p:cNvPicPr>
          <p:nvPr/>
        </p:nvPicPr>
        <p:blipFill>
          <a:blip r:embed="rId3"/>
          <a:srcRect t="1964" r="15888" b="8010"/>
          <a:stretch>
            <a:fillRect/>
          </a:stretch>
        </p:blipFill>
        <p:spPr>
          <a:xfrm>
            <a:off x="5972508" y="782880"/>
            <a:ext cx="3180226" cy="5078522"/>
          </a:xfrm>
          <a:prstGeom prst="rect">
            <a:avLst/>
          </a:prstGeom>
          <a:ln w="12700">
            <a:miter lim="400000"/>
          </a:ln>
        </p:spPr>
      </p:pic>
      <p:sp>
        <p:nvSpPr>
          <p:cNvPr id="698" name="Pravokotnik 18"/>
          <p:cNvSpPr txBox="1"/>
          <p:nvPr/>
        </p:nvSpPr>
        <p:spPr>
          <a:xfrm>
            <a:off x="447328" y="6013479"/>
            <a:ext cx="8475582"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100">
                <a:solidFill>
                  <a:srgbClr val="7F7F7F"/>
                </a:solidFill>
              </a:defRPr>
            </a:pPr>
            <a:r>
              <a:t>… with an exceptional view of the city </a:t>
            </a:r>
          </a:p>
        </p:txBody>
      </p:sp>
      <p:sp>
        <p:nvSpPr>
          <p:cNvPr id="699" name="Naslov 1"/>
          <p:cNvSpPr txBox="1"/>
          <p:nvPr/>
        </p:nvSpPr>
        <p:spPr>
          <a:xfrm>
            <a:off x="463954" y="6377937"/>
            <a:ext cx="8212502"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800">
                <a:solidFill>
                  <a:srgbClr val="808080"/>
                </a:solidFill>
              </a:defRPr>
            </a:lvl1pPr>
          </a:lstStyle>
          <a:p>
            <a:r>
              <a:t>TERRACE OF ROOFTOP@CENTRAL</a:t>
            </a:r>
          </a:p>
        </p:txBody>
      </p:sp>
      <p:pic>
        <p:nvPicPr>
          <p:cNvPr id="700" name="pasicaV.jpg" descr="pasicaV.jpg"/>
          <p:cNvPicPr>
            <a:picLocks noChangeAspect="1"/>
          </p:cNvPicPr>
          <p:nvPr/>
        </p:nvPicPr>
        <p:blipFill>
          <a:blip r:embed="rId4"/>
          <a:srcRect l="2356" r="2356"/>
          <a:stretch>
            <a:fillRect/>
          </a:stretch>
        </p:blipFill>
        <p:spPr>
          <a:xfrm>
            <a:off x="0" y="-14934"/>
            <a:ext cx="9144000" cy="759710"/>
          </a:xfrm>
          <a:prstGeom prst="rect">
            <a:avLst/>
          </a:prstGeom>
          <a:ln w="12700">
            <a:miter lim="400000"/>
          </a:ln>
        </p:spPr>
      </p:pic>
      <p:sp>
        <p:nvSpPr>
          <p:cNvPr id="701"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CENTRAL HOTEL • THE VIBRANT SIDE OF LJUBLJANA</a:t>
            </a:r>
          </a:p>
        </p:txBody>
      </p:sp>
      <p:sp>
        <p:nvSpPr>
          <p:cNvPr id="702" name="Straight Connector 16"/>
          <p:cNvSpPr/>
          <p:nvPr/>
        </p:nvSpPr>
        <p:spPr>
          <a:xfrm>
            <a:off x="899591" y="6280760"/>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Pravokotnik 18"/>
          <p:cNvSpPr txBox="1"/>
          <p:nvPr/>
        </p:nvSpPr>
        <p:spPr>
          <a:xfrm>
            <a:off x="6042428" y="1333118"/>
            <a:ext cx="2805321" cy="4156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just">
              <a:defRPr sz="1600">
                <a:solidFill>
                  <a:srgbClr val="7F7F7F"/>
                </a:solidFill>
              </a:defRPr>
            </a:pPr>
            <a:r>
              <a:t>The hotel mobile APP that </a:t>
            </a:r>
          </a:p>
          <a:p>
            <a:pPr algn="just">
              <a:defRPr sz="1600">
                <a:solidFill>
                  <a:srgbClr val="7F7F7F"/>
                </a:solidFill>
              </a:defRPr>
            </a:pPr>
            <a:r>
              <a:t>connects the guest</a:t>
            </a:r>
          </a:p>
          <a:p>
            <a:pPr algn="just">
              <a:defRPr sz="1600">
                <a:solidFill>
                  <a:srgbClr val="7F7F7F"/>
                </a:solidFill>
              </a:defRPr>
            </a:pPr>
            <a:r>
              <a:t>with the hotel services </a:t>
            </a:r>
          </a:p>
          <a:p>
            <a:pPr algn="just">
              <a:defRPr sz="1600">
                <a:solidFill>
                  <a:srgbClr val="7F7F7F"/>
                </a:solidFill>
              </a:defRPr>
            </a:pPr>
            <a:r>
              <a:t>during their stay; </a:t>
            </a:r>
          </a:p>
          <a:p>
            <a:pPr marL="800100" lvl="1" indent="-342900">
              <a:buSzPct val="100000"/>
              <a:buFont typeface="Arial"/>
              <a:buChar char="•"/>
              <a:defRPr sz="1600">
                <a:solidFill>
                  <a:srgbClr val="BDB798"/>
                </a:solidFill>
              </a:defRPr>
            </a:pPr>
            <a:endParaRPr/>
          </a:p>
          <a:p>
            <a:pPr marL="241300" lvl="1" indent="-215900" defTabSz="457200">
              <a:lnSpc>
                <a:spcPct val="150000"/>
              </a:lnSpc>
              <a:buSzPct val="100000"/>
              <a:buFont typeface="Arial"/>
              <a:buChar char="•"/>
              <a:defRPr sz="1500">
                <a:solidFill>
                  <a:srgbClr val="BDB798"/>
                </a:solidFill>
              </a:defRPr>
            </a:pPr>
            <a:r>
              <a:t>Overview of bookings and hotel services, </a:t>
            </a:r>
          </a:p>
          <a:p>
            <a:pPr marL="241300" lvl="1" indent="-215900" defTabSz="457200">
              <a:lnSpc>
                <a:spcPct val="150000"/>
              </a:lnSpc>
              <a:buSzPct val="100000"/>
              <a:buFont typeface="Arial"/>
              <a:buChar char="•"/>
              <a:defRPr sz="1500">
                <a:solidFill>
                  <a:srgbClr val="BDB798"/>
                </a:solidFill>
              </a:defRPr>
            </a:pPr>
            <a:r>
              <a:t>Express Check-in,  </a:t>
            </a:r>
          </a:p>
          <a:p>
            <a:pPr marL="241300" lvl="1" indent="-215900" defTabSz="457200">
              <a:lnSpc>
                <a:spcPct val="150000"/>
              </a:lnSpc>
              <a:buSzPct val="100000"/>
              <a:buFont typeface="Arial"/>
              <a:buChar char="•"/>
              <a:defRPr sz="1500">
                <a:solidFill>
                  <a:srgbClr val="BDB798"/>
                </a:solidFill>
              </a:defRPr>
            </a:pPr>
            <a:r>
              <a:t>Mobile Key to unlock the hotel room,</a:t>
            </a:r>
          </a:p>
          <a:p>
            <a:pPr marL="241300" lvl="1" indent="-215900" defTabSz="457200">
              <a:lnSpc>
                <a:spcPct val="150000"/>
              </a:lnSpc>
              <a:buSzPct val="100000"/>
              <a:buFont typeface="Arial"/>
              <a:buChar char="•"/>
              <a:defRPr sz="1500">
                <a:solidFill>
                  <a:srgbClr val="BDB798"/>
                </a:solidFill>
              </a:defRPr>
            </a:pPr>
            <a:r>
              <a:t>Room Payment </a:t>
            </a:r>
          </a:p>
          <a:p>
            <a:pPr marL="241300" lvl="1" indent="-215900" defTabSz="457200">
              <a:lnSpc>
                <a:spcPct val="150000"/>
              </a:lnSpc>
              <a:buSzPct val="100000"/>
              <a:buFont typeface="Arial"/>
              <a:buChar char="•"/>
              <a:defRPr sz="1500">
                <a:solidFill>
                  <a:srgbClr val="BDB798"/>
                </a:solidFill>
              </a:defRPr>
            </a:pPr>
            <a:r>
              <a:t>Express Check-out</a:t>
            </a:r>
          </a:p>
          <a:p>
            <a:pPr algn="ctr">
              <a:defRPr sz="1600">
                <a:solidFill>
                  <a:srgbClr val="7F7F7F"/>
                </a:solidFill>
                <a:latin typeface="Gotham Extra Light"/>
                <a:ea typeface="Gotham Extra Light"/>
                <a:cs typeface="Gotham Extra Light"/>
                <a:sym typeface="Gotham Extra Light"/>
              </a:defRPr>
            </a:pPr>
            <a:endParaRPr/>
          </a:p>
          <a:p>
            <a:pPr algn="ctr">
              <a:defRPr sz="1600">
                <a:solidFill>
                  <a:srgbClr val="7F7F7F"/>
                </a:solidFill>
                <a:latin typeface="Gotham Extra Light"/>
                <a:ea typeface="Gotham Extra Light"/>
                <a:cs typeface="Gotham Extra Light"/>
                <a:sym typeface="Gotham Extra Light"/>
              </a:defRPr>
            </a:pPr>
            <a:endParaRPr/>
          </a:p>
        </p:txBody>
      </p:sp>
      <p:sp>
        <p:nvSpPr>
          <p:cNvPr id="705" name="Naslov 1"/>
          <p:cNvSpPr txBox="1"/>
          <p:nvPr/>
        </p:nvSpPr>
        <p:spPr>
          <a:xfrm>
            <a:off x="463954" y="6264907"/>
            <a:ext cx="8212502" cy="398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400">
                <a:solidFill>
                  <a:srgbClr val="808080"/>
                </a:solidFill>
              </a:defRPr>
            </a:lvl1pPr>
          </a:lstStyle>
          <a:p>
            <a:r>
              <a:t>THE HOTEL MOBILE APP</a:t>
            </a:r>
          </a:p>
        </p:txBody>
      </p:sp>
      <p:pic>
        <p:nvPicPr>
          <p:cNvPr id="706" name="Slika 3" descr="Slika 3"/>
          <p:cNvPicPr>
            <a:picLocks noChangeAspect="1"/>
          </p:cNvPicPr>
          <p:nvPr/>
        </p:nvPicPr>
        <p:blipFill>
          <a:blip r:embed="rId2"/>
          <a:stretch>
            <a:fillRect/>
          </a:stretch>
        </p:blipFill>
        <p:spPr>
          <a:xfrm>
            <a:off x="-105568" y="784964"/>
            <a:ext cx="5848107" cy="5134637"/>
          </a:xfrm>
          <a:prstGeom prst="rect">
            <a:avLst/>
          </a:prstGeom>
          <a:ln w="12700">
            <a:miter lim="400000"/>
          </a:ln>
        </p:spPr>
      </p:pic>
      <p:sp>
        <p:nvSpPr>
          <p:cNvPr id="707" name="Straight Connector 16"/>
          <p:cNvSpPr/>
          <p:nvPr/>
        </p:nvSpPr>
        <p:spPr>
          <a:xfrm>
            <a:off x="899591" y="6153760"/>
            <a:ext cx="7344818" cy="1"/>
          </a:xfrm>
          <a:prstGeom prst="line">
            <a:avLst/>
          </a:prstGeom>
          <a:ln>
            <a:solidFill>
              <a:srgbClr val="BDB798"/>
            </a:solidFill>
          </a:ln>
        </p:spPr>
        <p:txBody>
          <a:bodyPr lIns="45719" rIns="45719"/>
          <a:lstStyle/>
          <a:p>
            <a:pPr>
              <a:defRPr sz="1800">
                <a:solidFill>
                  <a:srgbClr val="000000"/>
                </a:solidFill>
                <a:latin typeface="+mn-lt"/>
                <a:ea typeface="+mn-ea"/>
                <a:cs typeface="+mn-cs"/>
                <a:sym typeface="Calibri"/>
              </a:defRPr>
            </a:pPr>
            <a:endParaRPr/>
          </a:p>
        </p:txBody>
      </p:sp>
      <p:pic>
        <p:nvPicPr>
          <p:cNvPr id="708"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709"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CENTRAL HOTEL • THE VIBRANT SIDE OF LJUBLJANA</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 name="Slika 2" descr="Slika 2"/>
          <p:cNvPicPr>
            <a:picLocks noChangeAspect="1"/>
          </p:cNvPicPr>
          <p:nvPr/>
        </p:nvPicPr>
        <p:blipFill>
          <a:blip r:embed="rId2">
            <a:alphaModFix amt="40210"/>
          </a:blip>
          <a:stretch>
            <a:fillRect/>
          </a:stretch>
        </p:blipFill>
        <p:spPr>
          <a:xfrm>
            <a:off x="0" y="787005"/>
            <a:ext cx="9502416" cy="6336705"/>
          </a:xfrm>
          <a:prstGeom prst="rect">
            <a:avLst/>
          </a:prstGeom>
          <a:ln w="12700">
            <a:miter lim="400000"/>
          </a:ln>
        </p:spPr>
      </p:pic>
      <p:pic>
        <p:nvPicPr>
          <p:cNvPr id="712"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713"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IN THE CITY CENTRE OF LJUBLJANA • SLOVENIA </a:t>
            </a:r>
          </a:p>
        </p:txBody>
      </p:sp>
      <p:sp>
        <p:nvSpPr>
          <p:cNvPr id="714" name="THANK YOU!…"/>
          <p:cNvSpPr txBox="1"/>
          <p:nvPr/>
        </p:nvSpPr>
        <p:spPr>
          <a:xfrm>
            <a:off x="1609572" y="1605280"/>
            <a:ext cx="5924856" cy="443198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400">
                <a:latin typeface="Gotham Light"/>
                <a:ea typeface="Gotham Light"/>
                <a:cs typeface="Gotham Light"/>
                <a:sym typeface="Gotham Light"/>
              </a:defRPr>
            </a:pPr>
            <a:endParaRPr dirty="0"/>
          </a:p>
          <a:p>
            <a:pPr algn="ctr">
              <a:defRPr sz="4400">
                <a:latin typeface="Gotham Light"/>
                <a:ea typeface="Gotham Light"/>
                <a:cs typeface="Gotham Light"/>
                <a:sym typeface="Gotham Light"/>
              </a:defRPr>
            </a:pPr>
            <a:endParaRPr dirty="0"/>
          </a:p>
          <a:p>
            <a:pPr algn="ctr">
              <a:defRPr sz="4400">
                <a:latin typeface="Gotham Light"/>
                <a:ea typeface="Gotham Light"/>
                <a:cs typeface="Gotham Light"/>
                <a:sym typeface="Gotham Light"/>
              </a:defRPr>
            </a:pPr>
            <a:endParaRPr dirty="0"/>
          </a:p>
          <a:p>
            <a:pPr algn="ctr">
              <a:defRPr sz="3500">
                <a:latin typeface="Gotham Light"/>
                <a:ea typeface="Gotham Light"/>
                <a:cs typeface="Gotham Light"/>
                <a:sym typeface="Gotham Light"/>
              </a:defRPr>
            </a:pPr>
            <a:r>
              <a:rPr dirty="0">
                <a:solidFill>
                  <a:srgbClr val="000000"/>
                </a:solidFill>
              </a:rPr>
              <a:t>THANK YOU!</a:t>
            </a:r>
            <a:r>
              <a:rPr dirty="0"/>
              <a:t> </a:t>
            </a:r>
          </a:p>
          <a:p>
            <a:pPr algn="ctr">
              <a:defRPr sz="3500">
                <a:solidFill>
                  <a:srgbClr val="BDB798"/>
                </a:solidFill>
                <a:latin typeface="Gotham Light"/>
                <a:ea typeface="Gotham Light"/>
                <a:cs typeface="Gotham Light"/>
                <a:sym typeface="Gotham Light"/>
              </a:defRPr>
            </a:pPr>
            <a:r>
              <a:rPr dirty="0"/>
              <a:t>Q&amp;A?</a:t>
            </a:r>
          </a:p>
          <a:p>
            <a:pPr algn="ctr">
              <a:defRPr sz="2000">
                <a:solidFill>
                  <a:srgbClr val="000000"/>
                </a:solidFill>
                <a:latin typeface="Gotham Extra Light"/>
                <a:ea typeface="Gotham Extra Light"/>
                <a:cs typeface="Gotham Extra Light"/>
                <a:sym typeface="Gotham Extra Light"/>
              </a:defRPr>
            </a:pPr>
            <a:endParaRPr dirty="0"/>
          </a:p>
          <a:p>
            <a:pPr algn="ctr">
              <a:defRPr sz="2000">
                <a:solidFill>
                  <a:srgbClr val="000000"/>
                </a:solidFill>
                <a:latin typeface="Gotham Extra Light"/>
                <a:ea typeface="Gotham Extra Light"/>
                <a:cs typeface="Gotham Extra Light"/>
                <a:sym typeface="Gotham Extra Light"/>
              </a:defRPr>
            </a:pPr>
            <a:r>
              <a:rPr dirty="0">
                <a:hlinkClick r:id="rId4"/>
              </a:rPr>
              <a:t>www.</a:t>
            </a:r>
            <a:r>
              <a:rPr lang="sl-SI" dirty="0" err="1">
                <a:hlinkClick r:id="rId4"/>
              </a:rPr>
              <a:t>uhcollection</a:t>
            </a:r>
            <a:r>
              <a:rPr dirty="0">
                <a:hlinkClick r:id="rId4"/>
              </a:rPr>
              <a:t>.</a:t>
            </a:r>
            <a:r>
              <a:rPr lang="sl-SI" dirty="0">
                <a:hlinkClick r:id="rId4"/>
              </a:rPr>
              <a:t>si</a:t>
            </a:r>
            <a:endParaRPr dirty="0">
              <a:hlinkClick r:id="rId4"/>
            </a:endParaRPr>
          </a:p>
          <a:p>
            <a:pPr algn="ctr">
              <a:defRPr sz="2000">
                <a:latin typeface="Gotham Extra Light"/>
                <a:ea typeface="Gotham Extra Light"/>
                <a:cs typeface="Gotham Extra Light"/>
                <a:sym typeface="Gotham Extra Light"/>
              </a:defRPr>
            </a:pPr>
            <a:endParaRPr dirty="0">
              <a:hlinkClick r:id="rId4"/>
            </a:endParaRPr>
          </a:p>
          <a:p>
            <a:pPr algn="ctr">
              <a:defRPr sz="1000" b="1">
                <a:solidFill>
                  <a:srgbClr val="000000"/>
                </a:solidFill>
              </a:defRPr>
            </a:pPr>
            <a:r>
              <a:rPr lang="sl-SI" dirty="0"/>
              <a:t>MARKO ZIDAR </a:t>
            </a:r>
            <a:r>
              <a:rPr b="0" dirty="0">
                <a:latin typeface="Gotham Light"/>
                <a:ea typeface="Gotham Light"/>
                <a:cs typeface="Gotham Light"/>
                <a:sym typeface="Gotham Light"/>
              </a:rPr>
              <a:t>| </a:t>
            </a:r>
            <a:r>
              <a:rPr lang="en-US" dirty="0">
                <a:solidFill>
                  <a:srgbClr val="BDB798"/>
                </a:solidFill>
              </a:rPr>
              <a:t>Sales Associate</a:t>
            </a:r>
            <a:endParaRPr lang="sl-SI" dirty="0">
              <a:solidFill>
                <a:srgbClr val="BDB798"/>
              </a:solidFill>
            </a:endParaRPr>
          </a:p>
          <a:p>
            <a:pPr algn="ctr">
              <a:defRPr sz="1000" b="1">
                <a:solidFill>
                  <a:srgbClr val="000000"/>
                </a:solidFill>
              </a:defRPr>
            </a:pPr>
            <a:r>
              <a:rPr dirty="0"/>
              <a:t>Union hoteli </a:t>
            </a:r>
            <a:r>
              <a:rPr dirty="0" err="1"/>
              <a:t>d.d.</a:t>
            </a:r>
            <a:r>
              <a:rPr dirty="0"/>
              <a:t>, T. </a:t>
            </a:r>
            <a:r>
              <a:rPr lang="sl-SI" dirty="0"/>
              <a:t>+</a:t>
            </a:r>
            <a:r>
              <a:rPr dirty="0"/>
              <a:t>386 </a:t>
            </a:r>
            <a:r>
              <a:rPr lang="sl-SI" dirty="0"/>
              <a:t>31 342 596</a:t>
            </a:r>
            <a:r>
              <a:rPr dirty="0"/>
              <a:t>, </a:t>
            </a:r>
            <a:r>
              <a:rPr lang="sl-SI" sz="1000" u="sng" dirty="0">
                <a:hlinkClick r:id="rId5"/>
              </a:rPr>
              <a:t>marko.zidar@uhcollection.si</a:t>
            </a:r>
            <a:r>
              <a:rPr lang="sl-SI" sz="1000" u="sng" dirty="0"/>
              <a:t> </a:t>
            </a:r>
            <a:endParaRPr dirty="0">
              <a:hlinkClick r:id="rId6"/>
            </a:endParaRPr>
          </a:p>
        </p:txBody>
      </p:sp>
      <p:pic>
        <p:nvPicPr>
          <p:cNvPr id="715" name="logo-znak.png" descr="logo-znak.png"/>
          <p:cNvPicPr>
            <a:picLocks noChangeAspect="1"/>
          </p:cNvPicPr>
          <p:nvPr/>
        </p:nvPicPr>
        <p:blipFill>
          <a:blip r:embed="rId7"/>
          <a:stretch>
            <a:fillRect/>
          </a:stretch>
        </p:blipFill>
        <p:spPr>
          <a:xfrm>
            <a:off x="3870945" y="1902445"/>
            <a:ext cx="1402110" cy="140211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718" name="Naslov 1"/>
          <p:cNvSpPr txBox="1"/>
          <p:nvPr/>
        </p:nvSpPr>
        <p:spPr>
          <a:xfrm>
            <a:off x="272884" y="245496"/>
            <a:ext cx="5091204"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FUNCTION SPACE • CAPACITY </a:t>
            </a:r>
          </a:p>
        </p:txBody>
      </p:sp>
      <p:pic>
        <p:nvPicPr>
          <p:cNvPr id="4" name="Slika 3">
            <a:extLst>
              <a:ext uri="{FF2B5EF4-FFF2-40B4-BE49-F238E27FC236}">
                <a16:creationId xmlns:a16="http://schemas.microsoft.com/office/drawing/2014/main" xmlns="" id="{8DCA72F9-6EDE-4AB2-AFA9-3FCE720AD992}"/>
              </a:ext>
            </a:extLst>
          </p:cNvPr>
          <p:cNvPicPr>
            <a:picLocks noChangeAspect="1"/>
          </p:cNvPicPr>
          <p:nvPr/>
        </p:nvPicPr>
        <p:blipFill>
          <a:blip r:embed="rId3"/>
          <a:stretch>
            <a:fillRect/>
          </a:stretch>
        </p:blipFill>
        <p:spPr>
          <a:xfrm>
            <a:off x="0" y="484256"/>
            <a:ext cx="9144000" cy="6390160"/>
          </a:xfrm>
          <a:prstGeom prst="rect">
            <a:avLst/>
          </a:prstGeom>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 name="pasicaV.jpg" descr="pasicaV.jpg"/>
          <p:cNvPicPr>
            <a:picLocks noChangeAspect="1"/>
          </p:cNvPicPr>
          <p:nvPr/>
        </p:nvPicPr>
        <p:blipFill>
          <a:blip r:embed="rId2"/>
          <a:srcRect l="2356" r="2356"/>
          <a:stretch>
            <a:fillRect/>
          </a:stretch>
        </p:blipFill>
        <p:spPr>
          <a:xfrm>
            <a:off x="0" y="-14934"/>
            <a:ext cx="9144000" cy="759710"/>
          </a:xfrm>
          <a:prstGeom prst="rect">
            <a:avLst/>
          </a:prstGeom>
          <a:ln w="12700">
            <a:miter lim="400000"/>
          </a:ln>
        </p:spPr>
      </p:pic>
      <p:sp>
        <p:nvSpPr>
          <p:cNvPr id="722" name="Naslov 1"/>
          <p:cNvSpPr txBox="1"/>
          <p:nvPr/>
        </p:nvSpPr>
        <p:spPr>
          <a:xfrm>
            <a:off x="272884" y="245496"/>
            <a:ext cx="5091204"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FUNCTION SPACE • CAPACITY </a:t>
            </a:r>
          </a:p>
        </p:txBody>
      </p:sp>
      <p:pic>
        <p:nvPicPr>
          <p:cNvPr id="2" name="Slika 1">
            <a:extLst>
              <a:ext uri="{FF2B5EF4-FFF2-40B4-BE49-F238E27FC236}">
                <a16:creationId xmlns:a16="http://schemas.microsoft.com/office/drawing/2014/main" xmlns="" id="{9AC11ACD-69B5-438B-AF86-9593BCFFF7AA}"/>
              </a:ext>
            </a:extLst>
          </p:cNvPr>
          <p:cNvPicPr>
            <a:picLocks noChangeAspect="1"/>
          </p:cNvPicPr>
          <p:nvPr/>
        </p:nvPicPr>
        <p:blipFill>
          <a:blip r:embed="rId3"/>
          <a:stretch>
            <a:fillRect/>
          </a:stretch>
        </p:blipFill>
        <p:spPr>
          <a:xfrm>
            <a:off x="0" y="484256"/>
            <a:ext cx="9144000" cy="6344433"/>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152"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EXPERIENCE SLOVENIA • THE WEALTH OF NATURE AND SIMPLICITY OF LIFE</a:t>
            </a:r>
          </a:p>
        </p:txBody>
      </p:sp>
      <p:pic>
        <p:nvPicPr>
          <p:cNvPr id="153" name="Slika 2" descr="Slika 2"/>
          <p:cNvPicPr>
            <a:picLocks noChangeAspect="1"/>
          </p:cNvPicPr>
          <p:nvPr/>
        </p:nvPicPr>
        <p:blipFill>
          <a:blip r:embed="rId4"/>
          <a:stretch>
            <a:fillRect/>
          </a:stretch>
        </p:blipFill>
        <p:spPr>
          <a:xfrm>
            <a:off x="-311256" y="800028"/>
            <a:ext cx="9670251" cy="1725064"/>
          </a:xfrm>
          <a:prstGeom prst="rect">
            <a:avLst/>
          </a:prstGeom>
          <a:ln w="12700">
            <a:miter lim="400000"/>
          </a:ln>
        </p:spPr>
      </p:pic>
      <p:pic>
        <p:nvPicPr>
          <p:cNvPr id="154" name="Slika 1" descr="Slika 1"/>
          <p:cNvPicPr>
            <a:picLocks noChangeAspect="1"/>
          </p:cNvPicPr>
          <p:nvPr/>
        </p:nvPicPr>
        <p:blipFill>
          <a:blip r:embed="rId5"/>
          <a:stretch>
            <a:fillRect/>
          </a:stretch>
        </p:blipFill>
        <p:spPr>
          <a:xfrm>
            <a:off x="-69825" y="2580586"/>
            <a:ext cx="9289596" cy="1990206"/>
          </a:xfrm>
          <a:prstGeom prst="rect">
            <a:avLst/>
          </a:prstGeom>
          <a:ln w="12700">
            <a:miter lim="400000"/>
          </a:ln>
        </p:spPr>
      </p:pic>
      <p:sp>
        <p:nvSpPr>
          <p:cNvPr id="155" name="Rectangle 11"/>
          <p:cNvSpPr/>
          <p:nvPr/>
        </p:nvSpPr>
        <p:spPr>
          <a:xfrm>
            <a:off x="21088" y="5085184"/>
            <a:ext cx="9147590" cy="1772817"/>
          </a:xfrm>
          <a:prstGeom prst="rect">
            <a:avLst/>
          </a:prstGeom>
          <a:solidFill>
            <a:srgbClr val="FFFFFF">
              <a:alpha val="51000"/>
            </a:srgbClr>
          </a:solidFill>
          <a:ln w="12700">
            <a:miter lim="400000"/>
          </a:ln>
        </p:spPr>
        <p:txBody>
          <a:bodyPr lIns="45719" rIns="45719" anchor="ctr"/>
          <a:lstStyle/>
          <a:p>
            <a:pPr algn="ctr">
              <a:defRPr sz="1800">
                <a:latin typeface="+mn-lt"/>
                <a:ea typeface="+mn-ea"/>
                <a:cs typeface="+mn-cs"/>
                <a:sym typeface="Calibri"/>
              </a:defRPr>
            </a:pPr>
            <a:endParaRPr/>
          </a:p>
        </p:txBody>
      </p:sp>
      <p:pic>
        <p:nvPicPr>
          <p:cNvPr id="156" name="Picture 8" descr="Picture 8"/>
          <p:cNvPicPr>
            <a:picLocks noChangeAspect="1"/>
          </p:cNvPicPr>
          <p:nvPr/>
        </p:nvPicPr>
        <p:blipFill>
          <a:blip r:embed="rId6"/>
          <a:stretch>
            <a:fillRect/>
          </a:stretch>
        </p:blipFill>
        <p:spPr>
          <a:xfrm>
            <a:off x="-215428" y="4626134"/>
            <a:ext cx="9620622" cy="2273434"/>
          </a:xfrm>
          <a:prstGeom prst="rect">
            <a:avLst/>
          </a:prstGeom>
          <a:ln w="12700">
            <a:miter lim="400000"/>
          </a:ln>
        </p:spPr>
      </p:pic>
      <p:sp>
        <p:nvSpPr>
          <p:cNvPr id="157" name="TextBox 9"/>
          <p:cNvSpPr txBox="1"/>
          <p:nvPr/>
        </p:nvSpPr>
        <p:spPr>
          <a:xfrm>
            <a:off x="4325449" y="2095577"/>
            <a:ext cx="1584176" cy="238761"/>
          </a:xfrm>
          <a:prstGeom prst="rect">
            <a:avLst/>
          </a:prstGeom>
          <a:ln w="12700">
            <a:miter lim="400000"/>
          </a:ln>
          <a:effectLst>
            <a:outerShdw blurRad="25400" dist="65576"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Gotham Light"/>
                <a:ea typeface="Gotham Light"/>
                <a:cs typeface="Gotham Light"/>
                <a:sym typeface="Gotham Light"/>
              </a:defRPr>
            </a:lvl1pPr>
          </a:lstStyle>
          <a:p>
            <a:r>
              <a:rPr dirty="0"/>
              <a:t>SOČA RIVER</a:t>
            </a:r>
          </a:p>
        </p:txBody>
      </p:sp>
      <p:sp>
        <p:nvSpPr>
          <p:cNvPr id="158" name="TextBox 10"/>
          <p:cNvSpPr txBox="1"/>
          <p:nvPr/>
        </p:nvSpPr>
        <p:spPr>
          <a:xfrm>
            <a:off x="1828209" y="4118011"/>
            <a:ext cx="327231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Gotham Light"/>
                <a:ea typeface="Gotham Light"/>
                <a:cs typeface="Gotham Light"/>
                <a:sym typeface="Gotham Light"/>
              </a:defRPr>
            </a:lvl1pPr>
          </a:lstStyle>
          <a:p>
            <a:r>
              <a:rPr dirty="0"/>
              <a:t>MOUNTAIN VILLAGES</a:t>
            </a:r>
          </a:p>
        </p:txBody>
      </p:sp>
      <p:sp>
        <p:nvSpPr>
          <p:cNvPr id="159" name="TextBox 12"/>
          <p:cNvSpPr txBox="1"/>
          <p:nvPr/>
        </p:nvSpPr>
        <p:spPr>
          <a:xfrm>
            <a:off x="3429419" y="6523850"/>
            <a:ext cx="2648850" cy="23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Gotham Light"/>
                <a:ea typeface="Gotham Light"/>
                <a:cs typeface="Gotham Light"/>
                <a:sym typeface="Gotham Light"/>
              </a:defRPr>
            </a:lvl1pPr>
          </a:lstStyle>
          <a:p>
            <a:r>
              <a:rPr dirty="0"/>
              <a:t>LIPIZZAN HORSES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p:nvPr/>
        </p:nvSpPr>
        <p:spPr>
          <a:xfrm>
            <a:off x="285720" y="214290"/>
            <a:ext cx="7216089" cy="307777"/>
          </a:xfrm>
          <a:prstGeom prst="rect">
            <a:avLst/>
          </a:prstGeom>
        </p:spPr>
        <p:txBody>
          <a:bodyPr wrap="square">
            <a:spAutoFit/>
          </a:bodyPr>
          <a:lstStyle/>
          <a:p>
            <a:r>
              <a:rPr lang="en-GB" sz="1400" b="1" dirty="0">
                <a:solidFill>
                  <a:schemeClr val="tx1">
                    <a:lumMod val="50000"/>
                    <a:lumOff val="50000"/>
                  </a:schemeClr>
                </a:solidFill>
              </a:rPr>
              <a:t>Highlights from global press</a:t>
            </a:r>
            <a:endParaRPr lang="en-GB" sz="1400" b="1" dirty="0">
              <a:solidFill>
                <a:schemeClr val="tx1">
                  <a:lumMod val="50000"/>
                  <a:lumOff val="50000"/>
                </a:schemeClr>
              </a:solidFill>
              <a:latin typeface="Arial" charset="0"/>
              <a:ea typeface="Arial" charset="0"/>
              <a:cs typeface="Arial" charset="0"/>
            </a:endParaRPr>
          </a:p>
        </p:txBody>
      </p:sp>
      <p:pic>
        <p:nvPicPr>
          <p:cNvPr id="1026" name="Picture 2"/>
          <p:cNvPicPr>
            <a:picLocks noChangeAspect="1" noChangeArrowheads="1"/>
          </p:cNvPicPr>
          <p:nvPr/>
        </p:nvPicPr>
        <p:blipFill>
          <a:blip r:embed="rId2" cstate="print"/>
          <a:srcRect/>
          <a:stretch>
            <a:fillRect/>
          </a:stretch>
        </p:blipFill>
        <p:spPr bwMode="auto">
          <a:xfrm>
            <a:off x="-45865" y="1292172"/>
            <a:ext cx="2974791" cy="218122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57158" y="928670"/>
            <a:ext cx="1643067" cy="367734"/>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78881" y="3892362"/>
            <a:ext cx="3842687" cy="1685922"/>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1994253" y="5273750"/>
            <a:ext cx="3110666" cy="1438265"/>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5334278" y="808604"/>
            <a:ext cx="3683121" cy="2423663"/>
          </a:xfrm>
          <a:prstGeom prst="rect">
            <a:avLst/>
          </a:prstGeom>
          <a:noFill/>
          <a:ln w="9525">
            <a:noFill/>
            <a:miter lim="800000"/>
            <a:headEnd/>
            <a:tailEnd/>
          </a:ln>
        </p:spPr>
      </p:pic>
      <p:pic>
        <p:nvPicPr>
          <p:cNvPr id="13" name="Picture 4"/>
          <p:cNvPicPr>
            <a:picLocks noChangeAspect="1" noChangeArrowheads="1"/>
          </p:cNvPicPr>
          <p:nvPr/>
        </p:nvPicPr>
        <p:blipFill>
          <a:blip r:embed="rId7" cstate="print"/>
          <a:srcRect/>
          <a:stretch>
            <a:fillRect/>
          </a:stretch>
        </p:blipFill>
        <p:spPr bwMode="auto">
          <a:xfrm>
            <a:off x="3893764" y="2951404"/>
            <a:ext cx="3433573" cy="1944353"/>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rcRect/>
          <a:stretch>
            <a:fillRect/>
          </a:stretch>
        </p:blipFill>
        <p:spPr bwMode="auto">
          <a:xfrm>
            <a:off x="2993716" y="1201654"/>
            <a:ext cx="2340562" cy="1685922"/>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srcRect/>
          <a:stretch>
            <a:fillRect/>
          </a:stretch>
        </p:blipFill>
        <p:spPr bwMode="auto">
          <a:xfrm>
            <a:off x="2984268" y="709188"/>
            <a:ext cx="1143008" cy="492466"/>
          </a:xfrm>
          <a:prstGeom prst="rect">
            <a:avLst/>
          </a:prstGeom>
          <a:noFill/>
          <a:ln w="9525">
            <a:noFill/>
            <a:miter lim="800000"/>
            <a:headEnd/>
            <a:tailEnd/>
          </a:ln>
        </p:spPr>
      </p:pic>
      <p:pic>
        <p:nvPicPr>
          <p:cNvPr id="1035" name="Picture 11"/>
          <p:cNvPicPr>
            <a:picLocks noChangeAspect="1" noChangeArrowheads="1"/>
          </p:cNvPicPr>
          <p:nvPr/>
        </p:nvPicPr>
        <p:blipFill>
          <a:blip r:embed="rId10" cstate="print"/>
          <a:srcRect/>
          <a:stretch>
            <a:fillRect/>
          </a:stretch>
        </p:blipFill>
        <p:spPr bwMode="auto">
          <a:xfrm>
            <a:off x="6239962" y="4291010"/>
            <a:ext cx="2992978" cy="2566990"/>
          </a:xfrm>
          <a:prstGeom prst="rect">
            <a:avLst/>
          </a:prstGeom>
          <a:noFill/>
          <a:ln w="9525">
            <a:noFill/>
            <a:miter lim="800000"/>
            <a:headEnd/>
            <a:tailEnd/>
          </a:ln>
        </p:spPr>
      </p:pic>
      <p:pic>
        <p:nvPicPr>
          <p:cNvPr id="12" name="pasicaV.jpg" descr="pasicaV.jpg">
            <a:extLst>
              <a:ext uri="{FF2B5EF4-FFF2-40B4-BE49-F238E27FC236}">
                <a16:creationId xmlns:a16="http://schemas.microsoft.com/office/drawing/2014/main" xmlns="" id="{9DFDAF10-59BC-44A0-A596-1CDBC905CE5F}"/>
              </a:ext>
            </a:extLst>
          </p:cNvPr>
          <p:cNvPicPr>
            <a:picLocks noChangeAspect="1"/>
          </p:cNvPicPr>
          <p:nvPr/>
        </p:nvPicPr>
        <p:blipFill>
          <a:blip r:embed="rId11"/>
          <a:srcRect l="2356" r="2356"/>
          <a:stretch>
            <a:fillRect/>
          </a:stretch>
        </p:blipFill>
        <p:spPr>
          <a:xfrm>
            <a:off x="0" y="-14934"/>
            <a:ext cx="9144000" cy="759710"/>
          </a:xfrm>
          <a:prstGeom prst="rect">
            <a:avLst/>
          </a:prstGeom>
          <a:ln w="12700">
            <a:miter lim="400000"/>
          </a:ln>
        </p:spPr>
      </p:pic>
      <p:sp>
        <p:nvSpPr>
          <p:cNvPr id="14" name="Naslov 1">
            <a:extLst>
              <a:ext uri="{FF2B5EF4-FFF2-40B4-BE49-F238E27FC236}">
                <a16:creationId xmlns:a16="http://schemas.microsoft.com/office/drawing/2014/main" xmlns="" id="{9283A7EB-EAEF-473D-92C6-19C8CFC71713}"/>
              </a:ext>
            </a:extLst>
          </p:cNvPr>
          <p:cNvSpPr txBox="1"/>
          <p:nvPr/>
        </p:nvSpPr>
        <p:spPr>
          <a:xfrm>
            <a:off x="233870" y="226421"/>
            <a:ext cx="732769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rPr dirty="0"/>
              <a:t>EXPERIENCE SLOVENIA • </a:t>
            </a:r>
            <a:r>
              <a:rPr lang="sl-SI" dirty="0"/>
              <a:t>HIGHLIGHTS FROM GLOBAL PRESS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asicaV.jpg" descr="pasicaV.jpg"/>
          <p:cNvPicPr>
            <a:picLocks noChangeAspect="1"/>
          </p:cNvPicPr>
          <p:nvPr/>
        </p:nvPicPr>
        <p:blipFill>
          <a:blip r:embed="rId3"/>
          <a:srcRect l="2356" r="2356"/>
          <a:stretch>
            <a:fillRect/>
          </a:stretch>
        </p:blipFill>
        <p:spPr>
          <a:xfrm>
            <a:off x="0" y="-14934"/>
            <a:ext cx="9144000" cy="759710"/>
          </a:xfrm>
          <a:prstGeom prst="rect">
            <a:avLst/>
          </a:prstGeom>
          <a:ln w="12700">
            <a:miter lim="400000"/>
          </a:ln>
        </p:spPr>
      </p:pic>
      <p:sp>
        <p:nvSpPr>
          <p:cNvPr id="164" name="Naslov 1"/>
          <p:cNvSpPr txBox="1"/>
          <p:nvPr/>
        </p:nvSpPr>
        <p:spPr>
          <a:xfrm>
            <a:off x="265265" y="258196"/>
            <a:ext cx="7327697" cy="238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UNION HOTELS • IN THE CITY CENTRE OF LJUBLJANA • WHAT TO SEE</a:t>
            </a:r>
          </a:p>
        </p:txBody>
      </p:sp>
      <p:pic>
        <p:nvPicPr>
          <p:cNvPr id="165" name="Slika 3" descr="Slika 3"/>
          <p:cNvPicPr>
            <a:picLocks noChangeAspect="1"/>
          </p:cNvPicPr>
          <p:nvPr/>
        </p:nvPicPr>
        <p:blipFill>
          <a:blip r:embed="rId4"/>
          <a:stretch>
            <a:fillRect/>
          </a:stretch>
        </p:blipFill>
        <p:spPr>
          <a:xfrm>
            <a:off x="2054" y="1142491"/>
            <a:ext cx="9139892" cy="6091052"/>
          </a:xfrm>
          <a:prstGeom prst="rect">
            <a:avLst/>
          </a:prstGeom>
          <a:ln w="12700">
            <a:miter lim="400000"/>
          </a:ln>
        </p:spPr>
      </p:pic>
      <p:sp>
        <p:nvSpPr>
          <p:cNvPr id="166" name="Rectangle 17"/>
          <p:cNvSpPr/>
          <p:nvPr/>
        </p:nvSpPr>
        <p:spPr>
          <a:xfrm>
            <a:off x="-1" y="1388419"/>
            <a:ext cx="9167047" cy="1104477"/>
          </a:xfrm>
          <a:prstGeom prst="rect">
            <a:avLst/>
          </a:prstGeom>
          <a:solidFill>
            <a:srgbClr val="FFFFFF"/>
          </a:solidFill>
          <a:ln w="12700">
            <a:miter lim="400000"/>
          </a:ln>
        </p:spPr>
        <p:txBody>
          <a:bodyPr lIns="45719" rIns="45719" anchor="ctr"/>
          <a:lstStyle/>
          <a:p>
            <a:pPr algn="ctr">
              <a:defRPr sz="1800">
                <a:latin typeface="+mn-lt"/>
                <a:ea typeface="+mn-ea"/>
                <a:cs typeface="+mn-cs"/>
                <a:sym typeface="Calibri"/>
              </a:defRPr>
            </a:pPr>
            <a:endParaRPr/>
          </a:p>
        </p:txBody>
      </p:sp>
      <p:sp>
        <p:nvSpPr>
          <p:cNvPr id="167" name="Rectangle 31"/>
          <p:cNvSpPr txBox="1"/>
          <p:nvPr/>
        </p:nvSpPr>
        <p:spPr>
          <a:xfrm>
            <a:off x="77417" y="2787460"/>
            <a:ext cx="1756643" cy="739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50000"/>
              </a:lnSpc>
              <a:defRPr sz="3200">
                <a:latin typeface="Gotham Light"/>
                <a:ea typeface="Gotham Light"/>
                <a:cs typeface="Gotham Light"/>
                <a:sym typeface="Gotham Light"/>
              </a:defRPr>
            </a:lvl1pPr>
          </a:lstStyle>
          <a:p>
            <a:endParaRPr dirty="0"/>
          </a:p>
        </p:txBody>
      </p:sp>
      <p:sp>
        <p:nvSpPr>
          <p:cNvPr id="168" name="Rectangle 34"/>
          <p:cNvSpPr txBox="1"/>
          <p:nvPr/>
        </p:nvSpPr>
        <p:spPr>
          <a:xfrm>
            <a:off x="77417" y="3891936"/>
            <a:ext cx="1756643" cy="739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50000"/>
              </a:lnSpc>
              <a:defRPr sz="3200">
                <a:latin typeface="Gotham Light"/>
                <a:ea typeface="Gotham Light"/>
                <a:cs typeface="Gotham Light"/>
                <a:sym typeface="Gotham Light"/>
              </a:defRPr>
            </a:lvl1pPr>
          </a:lstStyle>
          <a:p>
            <a:endParaRPr dirty="0"/>
          </a:p>
        </p:txBody>
      </p:sp>
      <p:sp>
        <p:nvSpPr>
          <p:cNvPr id="169" name="Rectangle 37"/>
          <p:cNvSpPr txBox="1"/>
          <p:nvPr/>
        </p:nvSpPr>
        <p:spPr>
          <a:xfrm>
            <a:off x="77417" y="4996414"/>
            <a:ext cx="1756643" cy="739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50000"/>
              </a:lnSpc>
              <a:defRPr sz="3200">
                <a:latin typeface="Gotham Light"/>
                <a:ea typeface="Gotham Light"/>
                <a:cs typeface="Gotham Light"/>
                <a:sym typeface="Gotham Light"/>
              </a:defRPr>
            </a:lvl1pPr>
          </a:lstStyle>
          <a:p>
            <a:endParaRPr dirty="0"/>
          </a:p>
        </p:txBody>
      </p:sp>
      <p:sp>
        <p:nvSpPr>
          <p:cNvPr id="170" name="Rectangle 43"/>
          <p:cNvSpPr txBox="1"/>
          <p:nvPr/>
        </p:nvSpPr>
        <p:spPr>
          <a:xfrm>
            <a:off x="77417" y="6100891"/>
            <a:ext cx="1756643" cy="739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50000"/>
              </a:lnSpc>
              <a:defRPr sz="3200">
                <a:latin typeface="Gotham Light"/>
                <a:ea typeface="Gotham Light"/>
                <a:cs typeface="Gotham Light"/>
                <a:sym typeface="Gotham Light"/>
              </a:defRPr>
            </a:lvl1pPr>
          </a:lstStyle>
          <a:p>
            <a:endParaRPr dirty="0"/>
          </a:p>
        </p:txBody>
      </p:sp>
      <p:sp>
        <p:nvSpPr>
          <p:cNvPr id="172" name="Rectangle 1"/>
          <p:cNvSpPr txBox="1"/>
          <p:nvPr/>
        </p:nvSpPr>
        <p:spPr>
          <a:xfrm>
            <a:off x="1929858" y="1744583"/>
            <a:ext cx="721609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BDB798"/>
                </a:solidFill>
              </a:defRPr>
            </a:lvl1pPr>
          </a:lstStyle>
          <a:p>
            <a:r>
              <a:rPr dirty="0"/>
              <a:t>PREŠEREN </a:t>
            </a:r>
            <a:r>
              <a:rPr dirty="0" smtClean="0"/>
              <a:t>SQUARE</a:t>
            </a:r>
            <a:r>
              <a:rPr lang="sl-SI" dirty="0" smtClean="0"/>
              <a:t>,TRIPLE BRIDGE</a:t>
            </a:r>
            <a:r>
              <a:rPr dirty="0" smtClean="0"/>
              <a:t>  </a:t>
            </a:r>
            <a:endParaRPr dirty="0"/>
          </a:p>
        </p:txBody>
      </p:sp>
      <p:sp>
        <p:nvSpPr>
          <p:cNvPr id="173" name="Pravokotnik 2"/>
          <p:cNvSpPr txBox="1"/>
          <p:nvPr/>
        </p:nvSpPr>
        <p:spPr>
          <a:xfrm>
            <a:off x="260184" y="833939"/>
            <a:ext cx="8407114" cy="23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BDB798"/>
                </a:solidFill>
                <a:latin typeface="Gotham Medium"/>
                <a:ea typeface="Gotham Medium"/>
                <a:cs typeface="Gotham Medium"/>
                <a:sym typeface="Gotham Medium"/>
              </a:defRPr>
            </a:lvl1pPr>
          </a:lstStyle>
          <a:p>
            <a:r>
              <a:t>THE FIRST EUROPEAN GREEN CAPITAL IN CENTRAL AND SOUTHEAST EUROPE </a:t>
            </a:r>
          </a:p>
        </p:txBody>
      </p:sp>
    </p:spTree>
  </p:cSld>
  <p:clrMapOvr>
    <a:masterClrMapping/>
  </p:clrMapOvr>
  <p:transition spd="med"/>
</p:sld>
</file>

<file path=ppt/theme/theme1.xml><?xml version="1.0" encoding="utf-8"?>
<a:theme xmlns:a="http://schemas.openxmlformats.org/drawingml/2006/main" name="Officeova tema">
  <a:themeElements>
    <a:clrScheme name="Officeova tema">
      <a:dk1>
        <a:srgbClr val="FFFFFF"/>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ova tema">
      <a:majorFont>
        <a:latin typeface="Helvetica"/>
        <a:ea typeface="Helvetica"/>
        <a:cs typeface="Helvetica"/>
      </a:majorFont>
      <a:minorFont>
        <a:latin typeface="Calibri"/>
        <a:ea typeface="Calibri"/>
        <a:cs typeface="Calibri"/>
      </a:minorFont>
    </a:fontScheme>
    <a:fmtScheme name="Officeova 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ova tema">
  <a:themeElements>
    <a:clrScheme name="Officeova te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ova tema">
      <a:majorFont>
        <a:latin typeface="Helvetica"/>
        <a:ea typeface="Helvetica"/>
        <a:cs typeface="Helvetica"/>
      </a:majorFont>
      <a:minorFont>
        <a:latin typeface="Calibri"/>
        <a:ea typeface="Calibri"/>
        <a:cs typeface="Calibri"/>
      </a:minorFont>
    </a:fontScheme>
    <a:fmtScheme name="Officeova 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Gotham"/>
            <a:ea typeface="Gotham"/>
            <a:cs typeface="Gotham"/>
            <a:sym typeface="Gotha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447</TotalTime>
  <Words>2225</Words>
  <Application>Microsoft Office PowerPoint</Application>
  <PresentationFormat>On-screen Show (4:3)</PresentationFormat>
  <Paragraphs>413</Paragraphs>
  <Slides>69</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Arial</vt:lpstr>
      <vt:lpstr>Calibri</vt:lpstr>
      <vt:lpstr>Gotham</vt:lpstr>
      <vt:lpstr>Gotham Extra Light</vt:lpstr>
      <vt:lpstr>Gotham Light</vt:lpstr>
      <vt:lpstr>Gotham Medium</vt:lpstr>
      <vt:lpstr>Helvetica</vt:lpstr>
      <vt:lpstr>Helvetica Neue Medium</vt:lpstr>
      <vt:lpstr>Officeova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Maja Kosem</dc:creator>
  <cp:lastModifiedBy>Antonio Lorenzo Deperte</cp:lastModifiedBy>
  <cp:revision>37</cp:revision>
  <dcterms:modified xsi:type="dcterms:W3CDTF">2020-01-30T15:25:40Z</dcterms:modified>
</cp:coreProperties>
</file>